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16" r:id="rId1"/>
  </p:sldMasterIdLst>
  <p:notesMasterIdLst>
    <p:notesMasterId r:id="rId21"/>
  </p:notesMasterIdLst>
  <p:sldIdLst>
    <p:sldId id="280" r:id="rId2"/>
    <p:sldId id="260" r:id="rId3"/>
    <p:sldId id="257" r:id="rId4"/>
    <p:sldId id="281" r:id="rId5"/>
    <p:sldId id="282" r:id="rId6"/>
    <p:sldId id="258" r:id="rId7"/>
    <p:sldId id="259" r:id="rId8"/>
    <p:sldId id="261" r:id="rId9"/>
    <p:sldId id="262" r:id="rId10"/>
    <p:sldId id="287" r:id="rId11"/>
    <p:sldId id="263" r:id="rId12"/>
    <p:sldId id="264" r:id="rId13"/>
    <p:sldId id="265" r:id="rId14"/>
    <p:sldId id="283" r:id="rId15"/>
    <p:sldId id="284" r:id="rId16"/>
    <p:sldId id="285" r:id="rId17"/>
    <p:sldId id="286" r:id="rId18"/>
    <p:sldId id="266" r:id="rId19"/>
    <p:sldId id="267" r:id="rId20"/>
  </p:sldIdLst>
  <p:sldSz cx="9144000" cy="6858000" type="screen4x3"/>
  <p:notesSz cx="6858000" cy="9144000"/>
  <p:embeddedFontLst>
    <p:embeddedFont>
      <p:font typeface="Allerta" panose="020B0604020202020204" charset="0"/>
      <p:regular r:id="rId22"/>
    </p:embeddedFont>
    <p:embeddedFont>
      <p:font typeface="Calibri" panose="020F0502020204030204" pitchFamily="34" charset="0"/>
      <p:regular r:id="rId23"/>
      <p:bold r:id="rId24"/>
      <p:italic r:id="rId25"/>
      <p:boldItalic r:id="rId26"/>
    </p:embeddedFont>
    <p:embeddedFont>
      <p:font typeface="Calibri Light" panose="020F0302020204030204" pitchFamily="34" charset="0"/>
      <p:regular r:id="rId27"/>
      <p:italic r:id="rId28"/>
    </p:embeddedFont>
    <p:embeddedFont>
      <p:font typeface="Lato" panose="020B0604020202020204" charset="0"/>
      <p:regular r:id="rId29"/>
      <p:bold r:id="rId30"/>
      <p:italic r:id="rId31"/>
      <p:boldItalic r:id="rId32"/>
    </p:embeddedFont>
    <p:embeddedFont>
      <p:font typeface="Raleway" panose="020B0604020202020204" charset="0"/>
      <p:regular r:id="rId33"/>
      <p:bold r:id="rId34"/>
      <p:italic r:id="rId35"/>
      <p:boldItalic r:id="rId36"/>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5" d="100"/>
          <a:sy n="75" d="100"/>
        </p:scale>
        <p:origin x="1262" y="53"/>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s>
</file>

<file path=ppt/media/hdphoto1.wdp>
</file>

<file path=ppt/media/image1.jpeg>
</file>

<file path=ppt/media/image10.png>
</file>

<file path=ppt/media/image11.jpg>
</file>

<file path=ppt/media/image12.jpg>
</file>

<file path=ppt/media/image13.jpg>
</file>

<file path=ppt/media/image14.png>
</file>

<file path=ppt/media/image15.png>
</file>

<file path=ppt/media/image2.png>
</file>

<file path=ppt/media/image3.png>
</file>

<file path=ppt/media/image4.jp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2" y="0"/>
            <a:ext cx="2971800" cy="457200"/>
          </a:xfrm>
          <a:prstGeom prst="rect">
            <a:avLst/>
          </a:prstGeom>
          <a:noFill/>
          <a:ln>
            <a:noFill/>
          </a:ln>
        </p:spPr>
        <p:txBody>
          <a:bodyPr spcFirstLastPara="1" wrap="square" lIns="91425" tIns="45700" rIns="91425" bIns="45700" anchor="t" anchorCtr="0"/>
          <a:lstStyle>
            <a:lvl1pPr marR="0" lvl="0" algn="r" rtl="0">
              <a:lnSpc>
                <a:spcPct val="100000"/>
              </a:lnSpc>
              <a:spcBef>
                <a:spcPts val="0"/>
              </a:spcBef>
              <a:spcAft>
                <a:spcPts val="0"/>
              </a:spcAft>
              <a:buSzPts val="1400"/>
              <a:buNone/>
              <a:defRPr sz="12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
        <p:nvSpPr>
          <p:cNvPr id="7" name="Google Shape;7;n"/>
          <p:cNvSpPr txBox="1">
            <a:spLocks noGrp="1"/>
          </p:cNvSpPr>
          <p:nvPr>
            <p:ph type="ftr" idx="11"/>
          </p:nvPr>
        </p:nvSpPr>
        <p:spPr>
          <a:xfrm>
            <a:off x="0" y="8685212"/>
            <a:ext cx="2971800" cy="457200"/>
          </a:xfrm>
          <a:prstGeom prst="rect">
            <a:avLst/>
          </a:prstGeom>
          <a:noFill/>
          <a:ln>
            <a:noFill/>
          </a:ln>
        </p:spPr>
        <p:txBody>
          <a:bodyPr spcFirstLastPara="1" wrap="square" lIns="91425" tIns="45700" rIns="91425" bIns="45700" anchor="b" anchorCtr="0"/>
          <a:lstStyle>
            <a:lvl1pPr marR="0" lvl="0"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SzPts val="1400"/>
              <a:buNone/>
              <a:defRPr sz="1800" b="0" i="0" u="none" strike="noStrike" cap="none">
                <a:solidFill>
                  <a:srgbClr val="000000"/>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2" y="8685212"/>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rgbClr val="000000"/>
                </a:solidFill>
                <a:latin typeface="Arial"/>
                <a:ea typeface="Arial"/>
                <a:cs typeface="Arial"/>
                <a:sym typeface="Arial"/>
              </a:rPr>
              <a:t>‹#›</a:t>
            </a:fld>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487837b66f_0_7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487837b66f_0_7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2" name="Google Shape;122;g487837b66f_0_70:notes"/>
          <p:cNvSpPr txBox="1">
            <a:spLocks noGrp="1"/>
          </p:cNvSpPr>
          <p:nvPr>
            <p:ph type="sldNum" idx="12"/>
          </p:nvPr>
        </p:nvSpPr>
        <p:spPr>
          <a:xfrm>
            <a:off x="3884612" y="8685212"/>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sz="140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4882c9f0b5_0_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4882c9f0b5_0_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8" name="Google Shape;158;g4882c9f0b5_0_11:notes"/>
          <p:cNvSpPr txBox="1">
            <a:spLocks noGrp="1"/>
          </p:cNvSpPr>
          <p:nvPr>
            <p:ph type="sldNum" idx="12"/>
          </p:nvPr>
        </p:nvSpPr>
        <p:spPr>
          <a:xfrm>
            <a:off x="3884612" y="8685212"/>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13</a:t>
            </a:fld>
            <a:endParaRPr sz="140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487837b66f_0_9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487837b66f_0_9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3" name="Google Shape;163;g487837b66f_0_99:notes"/>
          <p:cNvSpPr txBox="1">
            <a:spLocks noGrp="1"/>
          </p:cNvSpPr>
          <p:nvPr>
            <p:ph type="sldNum" idx="12"/>
          </p:nvPr>
        </p:nvSpPr>
        <p:spPr>
          <a:xfrm>
            <a:off x="3884612" y="8685212"/>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a:t>
            </a:fld>
            <a:endParaRPr sz="140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487837b66f_0_16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487837b66f_0_16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82" name="Google Shape;182;g487837b66f_0_166:notes"/>
          <p:cNvSpPr txBox="1">
            <a:spLocks noGrp="1"/>
          </p:cNvSpPr>
          <p:nvPr>
            <p:ph type="sldNum" idx="12"/>
          </p:nvPr>
        </p:nvSpPr>
        <p:spPr>
          <a:xfrm>
            <a:off x="3884612" y="8685212"/>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19</a:t>
            </a:fld>
            <a:endParaRPr sz="14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487837b66f_0_14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487837b66f_0_14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1" name="Google Shape;71;g487837b66f_0_148:notes"/>
          <p:cNvSpPr txBox="1">
            <a:spLocks noGrp="1"/>
          </p:cNvSpPr>
          <p:nvPr>
            <p:ph type="sldNum" idx="12"/>
          </p:nvPr>
        </p:nvSpPr>
        <p:spPr>
          <a:xfrm>
            <a:off x="3884612" y="8685212"/>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3</a:t>
            </a:fld>
            <a:endParaRPr sz="140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487837b66f_0_7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487837b66f_0_7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8" name="Google Shape;78;g487837b66f_0_74:notes"/>
          <p:cNvSpPr txBox="1">
            <a:spLocks noGrp="1"/>
          </p:cNvSpPr>
          <p:nvPr>
            <p:ph type="sldNum" idx="12"/>
          </p:nvPr>
        </p:nvSpPr>
        <p:spPr>
          <a:xfrm>
            <a:off x="3884612" y="8685212"/>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sz="140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487837b66f_0_7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487837b66f_0_7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1" name="Google Shape;91;g487837b66f_0_78:notes"/>
          <p:cNvSpPr txBox="1">
            <a:spLocks noGrp="1"/>
          </p:cNvSpPr>
          <p:nvPr>
            <p:ph type="sldNum" idx="12"/>
          </p:nvPr>
        </p:nvSpPr>
        <p:spPr>
          <a:xfrm>
            <a:off x="3884612" y="8685212"/>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sz="14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487837b66f_0_9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487837b66f_0_9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9" name="Google Shape;129;g487837b66f_0_91:notes"/>
          <p:cNvSpPr txBox="1">
            <a:spLocks noGrp="1"/>
          </p:cNvSpPr>
          <p:nvPr>
            <p:ph type="sldNum" idx="12"/>
          </p:nvPr>
        </p:nvSpPr>
        <p:spPr>
          <a:xfrm>
            <a:off x="3884612" y="8685212"/>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sz="14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4881ba1903_0_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4881ba1903_0_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8" name="Google Shape;138;g4881ba1903_0_8:notes"/>
          <p:cNvSpPr txBox="1">
            <a:spLocks noGrp="1"/>
          </p:cNvSpPr>
          <p:nvPr>
            <p:ph type="sldNum" idx="12"/>
          </p:nvPr>
        </p:nvSpPr>
        <p:spPr>
          <a:xfrm>
            <a:off x="3884612" y="8685212"/>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9</a:t>
            </a:fld>
            <a:endParaRPr sz="140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4881ba1903_0_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4881ba1903_0_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8" name="Google Shape;138;g4881ba1903_0_8:notes"/>
          <p:cNvSpPr txBox="1">
            <a:spLocks noGrp="1"/>
          </p:cNvSpPr>
          <p:nvPr>
            <p:ph type="sldNum" idx="12"/>
          </p:nvPr>
        </p:nvSpPr>
        <p:spPr>
          <a:xfrm>
            <a:off x="3884612" y="8685212"/>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10</a:t>
            </a:fld>
            <a:endParaRPr sz="1400"/>
          </a:p>
        </p:txBody>
      </p:sp>
    </p:spTree>
    <p:extLst>
      <p:ext uri="{BB962C8B-B14F-4D97-AF65-F5344CB8AC3E}">
        <p14:creationId xmlns:p14="http://schemas.microsoft.com/office/powerpoint/2010/main" val="3154760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4882c9f0b5_0_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4882c9f0b5_0_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5" name="Google Shape;145;g4882c9f0b5_0_4:notes"/>
          <p:cNvSpPr txBox="1">
            <a:spLocks noGrp="1"/>
          </p:cNvSpPr>
          <p:nvPr>
            <p:ph type="sldNum" idx="12"/>
          </p:nvPr>
        </p:nvSpPr>
        <p:spPr>
          <a:xfrm>
            <a:off x="3884612" y="8685212"/>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SzPts val="1200"/>
              <a:buFont typeface="Arial"/>
              <a:buNone/>
            </a:pPr>
            <a:fld id="{00000000-1234-1234-1234-123412341234}" type="slidenum">
              <a:rPr lang="en-US"/>
              <a:t>11</a:t>
            </a:fld>
            <a:endParaRPr sz="14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487837b66f_0_9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487837b66f_0_9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52" name="Google Shape;152;g487837b66f_0_95:notes"/>
          <p:cNvSpPr txBox="1">
            <a:spLocks noGrp="1"/>
          </p:cNvSpPr>
          <p:nvPr>
            <p:ph type="sldNum" idx="12"/>
          </p:nvPr>
        </p:nvSpPr>
        <p:spPr>
          <a:xfrm>
            <a:off x="3884612" y="8685212"/>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sz="140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11" name="Picture 10" descr="Celestia-R1---OverlayTitle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7397750" cy="6858000"/>
          </a:xfrm>
          <a:prstGeom prst="rect">
            <a:avLst/>
          </a:prstGeom>
        </p:spPr>
      </p:pic>
      <p:sp>
        <p:nvSpPr>
          <p:cNvPr id="2" name="Title 1"/>
          <p:cNvSpPr>
            <a:spLocks noGrp="1"/>
          </p:cNvSpPr>
          <p:nvPr>
            <p:ph type="ctrTitle"/>
          </p:nvPr>
        </p:nvSpPr>
        <p:spPr>
          <a:xfrm>
            <a:off x="2743973" y="1964267"/>
            <a:ext cx="5714228" cy="2421464"/>
          </a:xfrm>
        </p:spPr>
        <p:txBody>
          <a:bodyPr anchor="b">
            <a:normAutofit/>
          </a:bodyPr>
          <a:lstStyle>
            <a:lvl1pPr algn="r">
              <a:defRPr sz="4400">
                <a:effectLst/>
              </a:defRPr>
            </a:lvl1pPr>
          </a:lstStyle>
          <a:p>
            <a:r>
              <a:rPr lang="en-US"/>
              <a:t>Click to edit Master title style</a:t>
            </a:r>
            <a:endParaRPr lang="en-US" dirty="0"/>
          </a:p>
        </p:txBody>
      </p:sp>
      <p:sp>
        <p:nvSpPr>
          <p:cNvPr id="3" name="Subtitle 2"/>
          <p:cNvSpPr>
            <a:spLocks noGrp="1"/>
          </p:cNvSpPr>
          <p:nvPr>
            <p:ph type="subTitle" idx="1"/>
          </p:nvPr>
        </p:nvSpPr>
        <p:spPr>
          <a:xfrm>
            <a:off x="2743973" y="4385733"/>
            <a:ext cx="5714228"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6752311" y="5870576"/>
            <a:ext cx="1212173" cy="377825"/>
          </a:xfrm>
        </p:spPr>
        <p:txBody>
          <a:bodyPr/>
          <a:lstStyle/>
          <a:p>
            <a:fld id="{48A87A34-81AB-432B-8DAE-1953F412C126}" type="datetimeFigureOut">
              <a:rPr lang="en-US" smtClean="0"/>
              <a:t>12/3/2018</a:t>
            </a:fld>
            <a:endParaRPr lang="en-US" dirty="0"/>
          </a:p>
        </p:txBody>
      </p:sp>
      <p:sp>
        <p:nvSpPr>
          <p:cNvPr id="5" name="Footer Placeholder 4"/>
          <p:cNvSpPr>
            <a:spLocks noGrp="1"/>
          </p:cNvSpPr>
          <p:nvPr>
            <p:ph type="ftr" sz="quarter" idx="11"/>
          </p:nvPr>
        </p:nvSpPr>
        <p:spPr>
          <a:xfrm>
            <a:off x="2743973" y="5870576"/>
            <a:ext cx="3932137" cy="377825"/>
          </a:xfrm>
        </p:spPr>
        <p:txBody>
          <a:bodyPr/>
          <a:lstStyle/>
          <a:p>
            <a:endParaRPr lang="en-US" dirty="0"/>
          </a:p>
        </p:txBody>
      </p:sp>
      <p:sp>
        <p:nvSpPr>
          <p:cNvPr id="6" name="Slide Number Placeholder 5"/>
          <p:cNvSpPr>
            <a:spLocks noGrp="1"/>
          </p:cNvSpPr>
          <p:nvPr>
            <p:ph type="sldNum" sz="quarter" idx="12"/>
          </p:nvPr>
        </p:nvSpPr>
        <p:spPr>
          <a:xfrm>
            <a:off x="8040685" y="5870576"/>
            <a:ext cx="417516" cy="377825"/>
          </a:xfrm>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060552440"/>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57201" y="4732865"/>
            <a:ext cx="7772400" cy="566738"/>
          </a:xfrm>
        </p:spPr>
        <p:txBody>
          <a:bodyPr anchor="b">
            <a:normAutofit/>
          </a:bodyPr>
          <a:lstStyle>
            <a:lvl1pPr algn="l">
              <a:defRPr sz="2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4401" y="932112"/>
            <a:ext cx="6858000"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vert="horz" lIns="91440" tIns="45720" rIns="91440" bIns="45720" rtlCol="0" anchor="t">
            <a:normAutofit/>
          </a:bodyPr>
          <a:lstStyle>
            <a:lvl1pPr>
              <a:defRPr lang="en-US" sz="1600"/>
            </a:lvl1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a:xfrm>
            <a:off x="457201" y="5299603"/>
            <a:ext cx="77724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12/3/2018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52858303"/>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57203" y="609602"/>
            <a:ext cx="7772399" cy="3124199"/>
          </a:xfrm>
        </p:spPr>
        <p:txBody>
          <a:bodyPr anchor="ctr">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457202" y="4343400"/>
            <a:ext cx="7772399"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12/3/2018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101454977"/>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7" name="Picture 16"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14" name="TextBox 13"/>
          <p:cNvSpPr txBox="1"/>
          <p:nvPr/>
        </p:nvSpPr>
        <p:spPr>
          <a:xfrm>
            <a:off x="421796" y="718114"/>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7735800" y="2751671"/>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879115" y="609602"/>
            <a:ext cx="7091297"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988671" y="3352800"/>
            <a:ext cx="6876133" cy="381000"/>
          </a:xfrm>
        </p:spPr>
        <p:txBody>
          <a:bodyPr anchor="ctr">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462266" y="4343400"/>
            <a:ext cx="77724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12/3/2018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2216394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7" name="Picture 6"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57201" y="3291648"/>
            <a:ext cx="7772401" cy="1468800"/>
          </a:xfrm>
        </p:spPr>
        <p:txBody>
          <a:bodyPr anchor="b">
            <a:normAutofit/>
          </a:bodyPr>
          <a:lstStyle>
            <a:lvl1pPr algn="l">
              <a:defRPr sz="2800" b="0" cap="none"/>
            </a:lvl1pPr>
          </a:lstStyle>
          <a:p>
            <a:r>
              <a:rPr lang="en-US"/>
              <a:t>Click to edit Master title style</a:t>
            </a:r>
            <a:endParaRPr lang="en-US" dirty="0"/>
          </a:p>
        </p:txBody>
      </p:sp>
      <p:sp>
        <p:nvSpPr>
          <p:cNvPr id="3" name="Text Placeholder 2"/>
          <p:cNvSpPr>
            <a:spLocks noGrp="1"/>
          </p:cNvSpPr>
          <p:nvPr>
            <p:ph type="body" idx="1"/>
          </p:nvPr>
        </p:nvSpPr>
        <p:spPr>
          <a:xfrm>
            <a:off x="457200" y="4760448"/>
            <a:ext cx="7772402" cy="8604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12/3/2018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6455307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3" name="Picture 12"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11" name="TextBox 10"/>
          <p:cNvSpPr txBox="1"/>
          <p:nvPr/>
        </p:nvSpPr>
        <p:spPr>
          <a:xfrm>
            <a:off x="421796" y="718114"/>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6" name="TextBox 15"/>
          <p:cNvSpPr txBox="1"/>
          <p:nvPr/>
        </p:nvSpPr>
        <p:spPr>
          <a:xfrm>
            <a:off x="7735800" y="2751671"/>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879115" y="609602"/>
            <a:ext cx="7091297" cy="2743199"/>
          </a:xfrm>
        </p:spPr>
        <p:txBody>
          <a:bodyPr anchor="ctr">
            <a:normAutofit/>
          </a:bodyPr>
          <a:lstStyle>
            <a:lvl1pPr algn="l">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457200" y="3886200"/>
            <a:ext cx="7772401" cy="889000"/>
          </a:xfrm>
        </p:spPr>
        <p:txBody>
          <a:bodyPr vert="horz" lIns="91440" tIns="45720" rIns="91440" bIns="45720" rtlCol="0" anchor="b">
            <a:normAutofit/>
          </a:bodyPr>
          <a:lstStyle>
            <a:lvl1pPr>
              <a:buNone/>
              <a:defRPr lang="en-US" sz="20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457200" y="4775200"/>
            <a:ext cx="7772401" cy="1016000"/>
          </a:xfrm>
        </p:spPr>
        <p:txBody>
          <a:bodyPr anchor="t">
            <a:normAutofit/>
          </a:bodyPr>
          <a:lstStyle>
            <a:lvl1pPr marL="0" indent="0" algn="l">
              <a:buNone/>
              <a:defRPr sz="1600">
                <a:solidFill>
                  <a:schemeClr val="tx1"/>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12/3/2018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136468540"/>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64440" y="609602"/>
            <a:ext cx="7772401" cy="2743199"/>
          </a:xfrm>
        </p:spPr>
        <p:txBody>
          <a:bodyPr vert="horz" lIns="91440" tIns="45720" rIns="91440" bIns="45720" rtlCol="0" anchor="ctr">
            <a:normAutofit/>
          </a:bodyPr>
          <a:lstStyle>
            <a:lvl1pPr>
              <a:defRPr lang="en-US" sz="2800"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464440" y="3505200"/>
            <a:ext cx="7772401" cy="838200"/>
          </a:xfrm>
        </p:spPr>
        <p:txBody>
          <a:bodyPr vert="horz" lIns="91440" tIns="45720" rIns="91440" bIns="45720" rtlCol="0" anchor="b">
            <a:normAutofit/>
          </a:bodyPr>
          <a:lstStyle>
            <a:lvl1pPr>
              <a:buNone/>
              <a:defRPr lang="en-US" sz="20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464439" y="4343400"/>
            <a:ext cx="7772401" cy="1447800"/>
          </a:xfrm>
        </p:spPr>
        <p:txBody>
          <a:bodyPr anchor="t">
            <a:normAutofit/>
          </a:bodyPr>
          <a:lstStyle>
            <a:lvl1pPr marL="0" indent="0" algn="l">
              <a:buNone/>
              <a:defRPr sz="1600">
                <a:solidFill>
                  <a:schemeClr val="tx1"/>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pPr/>
              <a:t>12/3/2018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11934556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8" name="Title 1"/>
          <p:cNvSpPr>
            <a:spLocks noGrp="1"/>
          </p:cNvSpPr>
          <p:nvPr>
            <p:ph type="title"/>
          </p:nvPr>
        </p:nvSpPr>
        <p:spPr>
          <a:xfrm>
            <a:off x="457200" y="609601"/>
            <a:ext cx="7772400" cy="1456267"/>
          </a:xfrm>
        </p:spPr>
        <p:txBody>
          <a:bodyPr>
            <a:normAutofit/>
          </a:bodyPr>
          <a:lstStyle>
            <a:lvl1pPr>
              <a:defRPr sz="2800"/>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729853202"/>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Vertical Title 1"/>
          <p:cNvSpPr>
            <a:spLocks noGrp="1"/>
          </p:cNvSpPr>
          <p:nvPr>
            <p:ph type="title" orient="vert"/>
          </p:nvPr>
        </p:nvSpPr>
        <p:spPr>
          <a:xfrm>
            <a:off x="6552978" y="609600"/>
            <a:ext cx="1676621" cy="5181601"/>
          </a:xfrm>
        </p:spPr>
        <p:txBody>
          <a:bodyPr vert="eaVert">
            <a:normAutofit/>
          </a:bodyPr>
          <a:lstStyle>
            <a:lvl1pPr>
              <a:defRPr sz="2800"/>
            </a:lvl1pPr>
          </a:lstStyle>
          <a:p>
            <a:r>
              <a:rPr lang="en-US"/>
              <a:t>Click to edit Master title style</a:t>
            </a:r>
            <a:endParaRPr lang="en-US" dirty="0"/>
          </a:p>
        </p:txBody>
      </p:sp>
      <p:sp>
        <p:nvSpPr>
          <p:cNvPr id="3" name="Vertical Text Placeholder 2"/>
          <p:cNvSpPr>
            <a:spLocks noGrp="1"/>
          </p:cNvSpPr>
          <p:nvPr>
            <p:ph type="body" orient="vert" idx="1"/>
          </p:nvPr>
        </p:nvSpPr>
        <p:spPr>
          <a:xfrm>
            <a:off x="457200" y="609600"/>
            <a:ext cx="5990184"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345064486"/>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8" name="Picture 7"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p:txBody>
          <a:bodyPr>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03960326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8" name="Picture 7"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57202" y="3308581"/>
            <a:ext cx="77724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457201" y="4777381"/>
            <a:ext cx="7772400" cy="860400"/>
          </a:xfrm>
        </p:spPr>
        <p:txBody>
          <a:bodyPr anchor="t">
            <a:normAutofit/>
          </a:bodyPr>
          <a:lstStyle>
            <a:lvl1pPr marL="0" indent="0" algn="l">
              <a:buNone/>
              <a:defRPr sz="18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12/3/2018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49207491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57201" y="2142068"/>
            <a:ext cx="3813048" cy="364913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16553" y="2142068"/>
            <a:ext cx="3813048" cy="364913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12/3/2018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8397278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3" name="Picture 12"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p:txBody>
          <a:bodyPr>
            <a:normAutofit/>
          </a:bodyPr>
          <a:lstStyle>
            <a:lvl1pPr>
              <a:defRPr sz="3200"/>
            </a:lvl1pPr>
          </a:lstStyle>
          <a:p>
            <a:r>
              <a:rPr lang="en-US"/>
              <a:t>Click to edit Master title style</a:t>
            </a:r>
            <a:endParaRPr lang="en-US" dirty="0"/>
          </a:p>
        </p:txBody>
      </p:sp>
      <p:sp>
        <p:nvSpPr>
          <p:cNvPr id="3" name="Text Placeholder 2"/>
          <p:cNvSpPr>
            <a:spLocks noGrp="1"/>
          </p:cNvSpPr>
          <p:nvPr>
            <p:ph type="body" idx="1"/>
          </p:nvPr>
        </p:nvSpPr>
        <p:spPr>
          <a:xfrm>
            <a:off x="743480" y="2218267"/>
            <a:ext cx="354060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870201"/>
            <a:ext cx="3813048"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11120" y="2218267"/>
            <a:ext cx="3518480"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416552" y="2870201"/>
            <a:ext cx="3813048" cy="292099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12/3/2018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342072960"/>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57201" y="609601"/>
            <a:ext cx="7772400" cy="1456267"/>
          </a:xfrm>
        </p:spPr>
        <p:txBody>
          <a:bodyPr>
            <a:normAutofit/>
          </a:bodyPr>
          <a:lstStyle>
            <a:lvl1pPr>
              <a:defRPr sz="3200"/>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12/3/2018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170972287"/>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smtClean="0"/>
              <a:t>12/3/2018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03839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2" name="Picture 11"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61718" y="1557868"/>
            <a:ext cx="2862910" cy="1439332"/>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3606144" y="609601"/>
            <a:ext cx="4627975" cy="5181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61718" y="2997200"/>
            <a:ext cx="2862910" cy="184573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12/3/2018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712477151"/>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1" name="Picture 10" descr="Celestia-R1---OverlayContentS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56" y="0"/>
            <a:ext cx="9118600" cy="6858000"/>
          </a:xfrm>
          <a:prstGeom prst="rect">
            <a:avLst/>
          </a:prstGeom>
        </p:spPr>
      </p:pic>
      <p:sp>
        <p:nvSpPr>
          <p:cNvPr id="2" name="Title 1"/>
          <p:cNvSpPr>
            <a:spLocks noGrp="1"/>
          </p:cNvSpPr>
          <p:nvPr>
            <p:ph type="title"/>
          </p:nvPr>
        </p:nvSpPr>
        <p:spPr>
          <a:xfrm>
            <a:off x="462128" y="1735672"/>
            <a:ext cx="4097204" cy="1371600"/>
          </a:xfrm>
        </p:spPr>
        <p:txBody>
          <a:bodyPr anchor="b">
            <a:normAutofit/>
          </a:bodyPr>
          <a:lstStyle>
            <a:lvl1pPr algn="l">
              <a:defRPr sz="24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5029200" y="914400"/>
            <a:ext cx="3200400"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vert="horz" lIns="91440" tIns="45720" rIns="91440" bIns="45720" rtlCol="0" anchor="t">
            <a:normAutofit/>
          </a:bodyPr>
          <a:lstStyle>
            <a:lvl1pPr>
              <a:defRPr lang="en-US" sz="1600" dirty="0"/>
            </a:lvl1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a:xfrm>
            <a:off x="462128" y="3107272"/>
            <a:ext cx="4097204"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12/3/2018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582057548"/>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09601"/>
            <a:ext cx="7772400" cy="14562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2142068"/>
            <a:ext cx="7772400" cy="3649133"/>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523712" y="5870576"/>
            <a:ext cx="1212173"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8A87A34-81AB-432B-8DAE-1953F412C126}" type="datetimeFigureOut">
              <a:rPr lang="en-US" smtClean="0"/>
              <a:pPr/>
              <a:t>12/3/2018</a:t>
            </a:fld>
            <a:endParaRPr lang="en-US" dirty="0"/>
          </a:p>
        </p:txBody>
      </p:sp>
      <p:sp>
        <p:nvSpPr>
          <p:cNvPr id="5" name="Footer Placeholder 4"/>
          <p:cNvSpPr>
            <a:spLocks noGrp="1"/>
          </p:cNvSpPr>
          <p:nvPr>
            <p:ph type="ftr" sz="quarter" idx="3"/>
          </p:nvPr>
        </p:nvSpPr>
        <p:spPr>
          <a:xfrm>
            <a:off x="457200" y="5870576"/>
            <a:ext cx="5990311"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7812085" y="5870576"/>
            <a:ext cx="417516"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501384527"/>
      </p:ext>
    </p:extLst>
  </p:cSld>
  <p:clrMap bg1="dk1" tx1="lt1" bg2="dk2" tx2="lt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 id="2147483828" r:id="rId12"/>
    <p:sldLayoutId id="2147483829" r:id="rId13"/>
    <p:sldLayoutId id="2147483830" r:id="rId14"/>
    <p:sldLayoutId id="2147483831" r:id="rId15"/>
    <p:sldLayoutId id="2147483832" r:id="rId16"/>
    <p:sldLayoutId id="2147483833" r:id="rId17"/>
  </p:sldLayoutIdLst>
  <p:hf sldNum="0" hdr="0" ftr="0" dt="0"/>
  <p:txStyles>
    <p:titleStyle>
      <a:lvl1pPr algn="l" defTabSz="457200" rtl="0" eaLnBrk="1" latinLnBrk="0" hangingPunct="1">
        <a:spcBef>
          <a:spcPct val="0"/>
        </a:spcBef>
        <a:buNone/>
        <a:defRPr sz="32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59;p13">
            <a:extLst>
              <a:ext uri="{FF2B5EF4-FFF2-40B4-BE49-F238E27FC236}">
                <a16:creationId xmlns:a16="http://schemas.microsoft.com/office/drawing/2014/main" id="{37875E5A-EBF9-410F-8F66-339D851EDDA5}"/>
              </a:ext>
            </a:extLst>
          </p:cNvPr>
          <p:cNvSpPr txBox="1">
            <a:spLocks noGrp="1"/>
          </p:cNvSpPr>
          <p:nvPr>
            <p:ph type="ctrTitle"/>
          </p:nvPr>
        </p:nvSpPr>
        <p:spPr>
          <a:xfrm>
            <a:off x="639523" y="27759"/>
            <a:ext cx="7954165" cy="2422525"/>
          </a:xfrm>
          <a:prstGeom prst="rect">
            <a:avLst/>
          </a:prstGeom>
          <a:noFill/>
          <a:ln>
            <a:noFill/>
          </a:ln>
        </p:spPr>
        <p:txBody>
          <a:bodyPr spcFirstLastPara="1" wrap="square" lIns="91425" tIns="91425" rIns="91425" bIns="91425" anchor="t" anchorCtr="0">
            <a:noAutofit/>
          </a:bodyPr>
          <a:lstStyle/>
          <a:p>
            <a:pPr marL="0" lvl="0" indent="0" algn="ctr" rtl="0">
              <a:lnSpc>
                <a:spcPct val="107916"/>
              </a:lnSpc>
              <a:spcBef>
                <a:spcPts val="0"/>
              </a:spcBef>
              <a:spcAft>
                <a:spcPts val="800"/>
              </a:spcAft>
              <a:buClr>
                <a:srgbClr val="000000"/>
              </a:buClr>
              <a:buSzPts val="1100"/>
              <a:buFont typeface="Arial"/>
              <a:buNone/>
            </a:pPr>
            <a:r>
              <a:rPr lang="en-US" sz="4800" b="1" dirty="0">
                <a:solidFill>
                  <a:srgbClr val="FFFFFF"/>
                </a:solidFill>
                <a:latin typeface="Raleway"/>
                <a:ea typeface="Raleway"/>
                <a:cs typeface="Raleway"/>
                <a:sym typeface="Raleway"/>
              </a:rPr>
              <a:t>Automatic </a:t>
            </a:r>
            <a:r>
              <a:rPr lang="en-US" sz="4800" b="1" dirty="0" err="1">
                <a:solidFill>
                  <a:srgbClr val="FFFFFF"/>
                </a:solidFill>
                <a:latin typeface="Raleway"/>
                <a:ea typeface="Raleway"/>
                <a:cs typeface="Raleway"/>
                <a:sym typeface="Raleway"/>
              </a:rPr>
              <a:t>Licence</a:t>
            </a:r>
            <a:r>
              <a:rPr lang="en-US" sz="4800" b="1" dirty="0">
                <a:solidFill>
                  <a:srgbClr val="FFFFFF"/>
                </a:solidFill>
                <a:latin typeface="Raleway"/>
                <a:ea typeface="Raleway"/>
                <a:cs typeface="Raleway"/>
                <a:sym typeface="Raleway"/>
              </a:rPr>
              <a:t> Plate Reader (ALPR)</a:t>
            </a:r>
            <a:endParaRPr sz="4800" b="1" dirty="0">
              <a:solidFill>
                <a:srgbClr val="FFFFFF"/>
              </a:solidFill>
              <a:latin typeface="Raleway"/>
              <a:ea typeface="Raleway"/>
              <a:cs typeface="Raleway"/>
              <a:sym typeface="Raleway"/>
            </a:endParaRPr>
          </a:p>
        </p:txBody>
      </p:sp>
      <p:sp>
        <p:nvSpPr>
          <p:cNvPr id="5" name="Google Shape;60;p13">
            <a:extLst>
              <a:ext uri="{FF2B5EF4-FFF2-40B4-BE49-F238E27FC236}">
                <a16:creationId xmlns:a16="http://schemas.microsoft.com/office/drawing/2014/main" id="{238601C2-4824-47F9-AB4A-4979C162F212}"/>
              </a:ext>
            </a:extLst>
          </p:cNvPr>
          <p:cNvSpPr txBox="1"/>
          <p:nvPr/>
        </p:nvSpPr>
        <p:spPr>
          <a:xfrm>
            <a:off x="1323900" y="1506468"/>
            <a:ext cx="6496200" cy="524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solidFill>
                  <a:srgbClr val="FFFFFF"/>
                </a:solidFill>
                <a:latin typeface="Raleway"/>
                <a:ea typeface="Raleway"/>
                <a:cs typeface="Raleway"/>
                <a:sym typeface="Raleway"/>
              </a:rPr>
              <a:t>CS </a:t>
            </a:r>
            <a:r>
              <a:rPr lang="en-US" sz="2400" dirty="0">
                <a:solidFill>
                  <a:srgbClr val="FFFFFF"/>
                </a:solidFill>
                <a:latin typeface="Lato"/>
                <a:ea typeface="Lato"/>
                <a:cs typeface="Lato"/>
                <a:sym typeface="Lato"/>
              </a:rPr>
              <a:t>3337</a:t>
            </a:r>
            <a:r>
              <a:rPr lang="en-US" sz="2400" dirty="0">
                <a:solidFill>
                  <a:srgbClr val="FFFFFF"/>
                </a:solidFill>
                <a:latin typeface="Raleway"/>
                <a:ea typeface="Raleway"/>
                <a:cs typeface="Raleway"/>
                <a:sym typeface="Raleway"/>
              </a:rPr>
              <a:t>, Software Engineering, Fall </a:t>
            </a:r>
            <a:r>
              <a:rPr lang="en-US" sz="2400" dirty="0">
                <a:solidFill>
                  <a:srgbClr val="FFFFFF"/>
                </a:solidFill>
                <a:latin typeface="Lato"/>
                <a:ea typeface="Lato"/>
                <a:cs typeface="Lato"/>
                <a:sym typeface="Lato"/>
              </a:rPr>
              <a:t>2018</a:t>
            </a:r>
            <a:endParaRPr sz="2400" dirty="0">
              <a:solidFill>
                <a:srgbClr val="FFFFFF"/>
              </a:solidFill>
              <a:latin typeface="Lato"/>
              <a:ea typeface="Lato"/>
              <a:cs typeface="Lato"/>
              <a:sym typeface="Lato"/>
            </a:endParaRPr>
          </a:p>
        </p:txBody>
      </p:sp>
      <p:sp>
        <p:nvSpPr>
          <p:cNvPr id="6" name="Google Shape;61;p13">
            <a:extLst>
              <a:ext uri="{FF2B5EF4-FFF2-40B4-BE49-F238E27FC236}">
                <a16:creationId xmlns:a16="http://schemas.microsoft.com/office/drawing/2014/main" id="{03D3A564-4668-4CC2-9AC1-4E01461FDBB3}"/>
              </a:ext>
            </a:extLst>
          </p:cNvPr>
          <p:cNvSpPr/>
          <p:nvPr/>
        </p:nvSpPr>
        <p:spPr>
          <a:xfrm>
            <a:off x="1606178" y="2482487"/>
            <a:ext cx="3601442" cy="845057"/>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1400"/>
              <a:buFont typeface="Times New Roman"/>
              <a:buNone/>
            </a:pPr>
            <a:r>
              <a:rPr lang="it-IT" sz="1400" i="0" u="none" strike="noStrike" cap="none" dirty="0">
                <a:latin typeface="Raleway"/>
                <a:ea typeface="Raleway"/>
                <a:cs typeface="Raleway"/>
                <a:sym typeface="Raleway"/>
              </a:rPr>
              <a:t> </a:t>
            </a:r>
            <a:r>
              <a:rPr lang="it-IT" sz="4000" dirty="0">
                <a:latin typeface="Raleway"/>
                <a:ea typeface="Raleway"/>
                <a:cs typeface="Raleway"/>
                <a:sym typeface="Raleway"/>
              </a:rPr>
              <a:t>Mark Dagraca</a:t>
            </a:r>
            <a:endParaRPr lang="it-IT" sz="4000" i="0" u="none" strike="noStrike" cap="none" dirty="0">
              <a:latin typeface="Raleway"/>
              <a:ea typeface="Raleway"/>
              <a:cs typeface="Raleway"/>
              <a:sym typeface="Raleway"/>
            </a:endParaRPr>
          </a:p>
          <a:p>
            <a:pPr marL="0" marR="0" lvl="0" indent="0" algn="l" rtl="0">
              <a:lnSpc>
                <a:spcPct val="100000"/>
              </a:lnSpc>
              <a:spcBef>
                <a:spcPts val="0"/>
              </a:spcBef>
              <a:spcAft>
                <a:spcPts val="0"/>
              </a:spcAft>
              <a:buClr>
                <a:srgbClr val="FFFFFF"/>
              </a:buClr>
              <a:buSzPts val="1400"/>
              <a:buFont typeface="Times New Roman"/>
              <a:buNone/>
            </a:pPr>
            <a:endParaRPr lang="it-IT" sz="4000" i="0" u="none" strike="noStrike" cap="none" dirty="0">
              <a:latin typeface="Raleway"/>
              <a:ea typeface="Raleway"/>
              <a:cs typeface="Raleway"/>
              <a:sym typeface="Raleway"/>
            </a:endParaRPr>
          </a:p>
        </p:txBody>
      </p:sp>
      <p:pic>
        <p:nvPicPr>
          <p:cNvPr id="7" name="Google Shape;62;p13">
            <a:extLst>
              <a:ext uri="{FF2B5EF4-FFF2-40B4-BE49-F238E27FC236}">
                <a16:creationId xmlns:a16="http://schemas.microsoft.com/office/drawing/2014/main" id="{DFB3A080-57BC-4CD2-A9B9-5C1E93DAD575}"/>
              </a:ext>
            </a:extLst>
          </p:cNvPr>
          <p:cNvPicPr preferRelativeResize="0"/>
          <p:nvPr/>
        </p:nvPicPr>
        <p:blipFill rotWithShape="1">
          <a:blip r:embed="rId2">
            <a:alphaModFix/>
          </a:blip>
          <a:srcRect t="21964" b="21959"/>
          <a:stretch/>
        </p:blipFill>
        <p:spPr>
          <a:xfrm>
            <a:off x="639523" y="2493644"/>
            <a:ext cx="966655" cy="677745"/>
          </a:xfrm>
          <a:prstGeom prst="rect">
            <a:avLst/>
          </a:prstGeom>
          <a:noFill/>
          <a:ln>
            <a:noFill/>
          </a:ln>
        </p:spPr>
      </p:pic>
      <p:pic>
        <p:nvPicPr>
          <p:cNvPr id="8" name="Google Shape;65;p13">
            <a:extLst>
              <a:ext uri="{FF2B5EF4-FFF2-40B4-BE49-F238E27FC236}">
                <a16:creationId xmlns:a16="http://schemas.microsoft.com/office/drawing/2014/main" id="{43143DE3-E087-4128-A2AE-C7C8E64657B4}"/>
              </a:ext>
            </a:extLst>
          </p:cNvPr>
          <p:cNvPicPr preferRelativeResize="0"/>
          <p:nvPr/>
        </p:nvPicPr>
        <p:blipFill>
          <a:blip r:embed="rId3">
            <a:alphaModFix/>
          </a:blip>
          <a:stretch>
            <a:fillRect/>
          </a:stretch>
        </p:blipFill>
        <p:spPr>
          <a:xfrm>
            <a:off x="641123" y="4076612"/>
            <a:ext cx="965055" cy="878136"/>
          </a:xfrm>
          <a:prstGeom prst="rect">
            <a:avLst/>
          </a:prstGeom>
          <a:noFill/>
          <a:ln>
            <a:noFill/>
          </a:ln>
        </p:spPr>
      </p:pic>
      <p:pic>
        <p:nvPicPr>
          <p:cNvPr id="9" name="Google Shape;66;p13">
            <a:extLst>
              <a:ext uri="{FF2B5EF4-FFF2-40B4-BE49-F238E27FC236}">
                <a16:creationId xmlns:a16="http://schemas.microsoft.com/office/drawing/2014/main" id="{4F4351DA-27DB-4A87-A543-63B733699615}"/>
              </a:ext>
            </a:extLst>
          </p:cNvPr>
          <p:cNvPicPr preferRelativeResize="0"/>
          <p:nvPr/>
        </p:nvPicPr>
        <p:blipFill>
          <a:blip r:embed="rId4">
            <a:alphaModFix/>
          </a:blip>
          <a:stretch>
            <a:fillRect/>
          </a:stretch>
        </p:blipFill>
        <p:spPr>
          <a:xfrm>
            <a:off x="639523" y="3199005"/>
            <a:ext cx="966655" cy="877607"/>
          </a:xfrm>
          <a:prstGeom prst="rect">
            <a:avLst/>
          </a:prstGeom>
          <a:noFill/>
          <a:ln>
            <a:noFill/>
          </a:ln>
        </p:spPr>
      </p:pic>
      <p:pic>
        <p:nvPicPr>
          <p:cNvPr id="10" name="Google Shape;67;p13">
            <a:extLst>
              <a:ext uri="{FF2B5EF4-FFF2-40B4-BE49-F238E27FC236}">
                <a16:creationId xmlns:a16="http://schemas.microsoft.com/office/drawing/2014/main" id="{B8AE711D-AA3E-4E33-BCFA-C718952EAC08}"/>
              </a:ext>
            </a:extLst>
          </p:cNvPr>
          <p:cNvPicPr preferRelativeResize="0"/>
          <p:nvPr/>
        </p:nvPicPr>
        <p:blipFill>
          <a:blip r:embed="rId5">
            <a:alphaModFix/>
          </a:blip>
          <a:stretch>
            <a:fillRect/>
          </a:stretch>
        </p:blipFill>
        <p:spPr>
          <a:xfrm>
            <a:off x="640322" y="4982364"/>
            <a:ext cx="968759" cy="1002963"/>
          </a:xfrm>
          <a:prstGeom prst="rect">
            <a:avLst/>
          </a:prstGeom>
          <a:noFill/>
          <a:ln>
            <a:noFill/>
          </a:ln>
        </p:spPr>
      </p:pic>
      <p:sp>
        <p:nvSpPr>
          <p:cNvPr id="11" name="Google Shape;61;p13">
            <a:extLst>
              <a:ext uri="{FF2B5EF4-FFF2-40B4-BE49-F238E27FC236}">
                <a16:creationId xmlns:a16="http://schemas.microsoft.com/office/drawing/2014/main" id="{06CD9305-C177-4ABF-A2A0-3C409B4705D6}"/>
              </a:ext>
            </a:extLst>
          </p:cNvPr>
          <p:cNvSpPr/>
          <p:nvPr/>
        </p:nvSpPr>
        <p:spPr>
          <a:xfrm>
            <a:off x="1606178" y="5134306"/>
            <a:ext cx="2841733" cy="698049"/>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1400"/>
              <a:buFont typeface="Times New Roman"/>
              <a:buNone/>
            </a:pPr>
            <a:r>
              <a:rPr lang="en-US" sz="4000" dirty="0" err="1">
                <a:latin typeface="Raleway"/>
                <a:ea typeface="Raleway"/>
                <a:cs typeface="Raleway"/>
                <a:sym typeface="Raleway"/>
              </a:rPr>
              <a:t>Yiliang</a:t>
            </a:r>
            <a:r>
              <a:rPr lang="en-US" sz="4000" dirty="0">
                <a:latin typeface="Raleway"/>
                <a:ea typeface="Raleway"/>
                <a:cs typeface="Raleway"/>
                <a:sym typeface="Raleway"/>
              </a:rPr>
              <a:t> Wu</a:t>
            </a:r>
            <a:endParaRPr lang="en-US" sz="4000" i="0" u="none" strike="noStrike" cap="none" dirty="0">
              <a:latin typeface="Raleway"/>
              <a:ea typeface="Raleway"/>
              <a:cs typeface="Raleway"/>
              <a:sym typeface="Raleway"/>
            </a:endParaRPr>
          </a:p>
        </p:txBody>
      </p:sp>
      <p:sp>
        <p:nvSpPr>
          <p:cNvPr id="12" name="Google Shape;61;p13">
            <a:extLst>
              <a:ext uri="{FF2B5EF4-FFF2-40B4-BE49-F238E27FC236}">
                <a16:creationId xmlns:a16="http://schemas.microsoft.com/office/drawing/2014/main" id="{95A4445B-1F5B-4244-88CE-90F337E30A01}"/>
              </a:ext>
            </a:extLst>
          </p:cNvPr>
          <p:cNvSpPr/>
          <p:nvPr/>
        </p:nvSpPr>
        <p:spPr>
          <a:xfrm>
            <a:off x="1606178" y="3047276"/>
            <a:ext cx="3394431" cy="980434"/>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FFFFFF"/>
              </a:buClr>
              <a:buSzPts val="1400"/>
              <a:buFont typeface="Times New Roman"/>
              <a:buNone/>
            </a:pPr>
            <a:r>
              <a:rPr lang="en-US" sz="1400" i="0" u="none" strike="noStrike" cap="none" dirty="0">
                <a:latin typeface="Raleway"/>
                <a:ea typeface="Raleway"/>
                <a:cs typeface="Raleway"/>
                <a:sym typeface="Raleway"/>
              </a:rPr>
              <a:t> </a:t>
            </a:r>
            <a:endParaRPr sz="4000" i="0" u="none" strike="noStrike" cap="none" dirty="0">
              <a:latin typeface="Raleway"/>
              <a:ea typeface="Raleway"/>
              <a:cs typeface="Raleway"/>
              <a:sym typeface="Raleway"/>
            </a:endParaRPr>
          </a:p>
          <a:p>
            <a:pPr marL="0" marR="0" lvl="0" indent="0" algn="l" rtl="0">
              <a:lnSpc>
                <a:spcPct val="100000"/>
              </a:lnSpc>
              <a:spcBef>
                <a:spcPts val="0"/>
              </a:spcBef>
              <a:spcAft>
                <a:spcPts val="0"/>
              </a:spcAft>
              <a:buClr>
                <a:srgbClr val="FFFFFF"/>
              </a:buClr>
              <a:buSzPts val="1400"/>
              <a:buFont typeface="Times New Roman"/>
              <a:buNone/>
            </a:pPr>
            <a:r>
              <a:rPr lang="en-US" sz="1400" i="0" u="none" strike="noStrike" cap="none" dirty="0">
                <a:latin typeface="Raleway"/>
                <a:ea typeface="Raleway"/>
                <a:cs typeface="Raleway"/>
                <a:sym typeface="Raleway"/>
              </a:rPr>
              <a:t> </a:t>
            </a:r>
            <a:r>
              <a:rPr lang="en-US" sz="4000" dirty="0">
                <a:latin typeface="Raleway"/>
                <a:ea typeface="Raleway"/>
                <a:cs typeface="Raleway"/>
                <a:sym typeface="Raleway"/>
              </a:rPr>
              <a:t>Ryan Peralta</a:t>
            </a:r>
            <a:endParaRPr sz="4000" i="0" u="none" strike="noStrike" cap="none" dirty="0">
              <a:latin typeface="Raleway"/>
              <a:ea typeface="Raleway"/>
              <a:cs typeface="Raleway"/>
              <a:sym typeface="Raleway"/>
            </a:endParaRPr>
          </a:p>
        </p:txBody>
      </p:sp>
      <p:sp>
        <p:nvSpPr>
          <p:cNvPr id="15" name="Rectangle 14">
            <a:extLst>
              <a:ext uri="{FF2B5EF4-FFF2-40B4-BE49-F238E27FC236}">
                <a16:creationId xmlns:a16="http://schemas.microsoft.com/office/drawing/2014/main" id="{EA43C123-3B27-4198-BC8B-0D62B5CF13DB}"/>
              </a:ext>
            </a:extLst>
          </p:cNvPr>
          <p:cNvSpPr/>
          <p:nvPr/>
        </p:nvSpPr>
        <p:spPr>
          <a:xfrm>
            <a:off x="1606178" y="4161737"/>
            <a:ext cx="1702710" cy="707886"/>
          </a:xfrm>
          <a:prstGeom prst="rect">
            <a:avLst/>
          </a:prstGeom>
        </p:spPr>
        <p:txBody>
          <a:bodyPr wrap="none">
            <a:spAutoFit/>
          </a:bodyPr>
          <a:lstStyle/>
          <a:p>
            <a:pPr lvl="0">
              <a:buClr>
                <a:srgbClr val="FFFFFF"/>
              </a:buClr>
              <a:buSzPts val="1400"/>
            </a:pPr>
            <a:r>
              <a:rPr lang="it-IT" sz="4000" dirty="0">
                <a:solidFill>
                  <a:prstClr val="white"/>
                </a:solidFill>
                <a:latin typeface="Raleway"/>
                <a:ea typeface="Raleway"/>
                <a:cs typeface="Raleway"/>
                <a:sym typeface="Raleway"/>
              </a:rPr>
              <a:t>Yijie Li</a:t>
            </a:r>
            <a:endParaRPr lang="it-IT" dirty="0">
              <a:solidFill>
                <a:prstClr val="white"/>
              </a:solidFill>
              <a:latin typeface="Raleway"/>
              <a:ea typeface="Raleway"/>
              <a:cs typeface="Raleway"/>
              <a:sym typeface="Raleway"/>
            </a:endParaRPr>
          </a:p>
        </p:txBody>
      </p:sp>
      <p:graphicFrame>
        <p:nvGraphicFramePr>
          <p:cNvPr id="18" name="Table 17">
            <a:extLst>
              <a:ext uri="{FF2B5EF4-FFF2-40B4-BE49-F238E27FC236}">
                <a16:creationId xmlns:a16="http://schemas.microsoft.com/office/drawing/2014/main" id="{0C532077-F939-40E5-A569-FD0096945C66}"/>
              </a:ext>
            </a:extLst>
          </p:cNvPr>
          <p:cNvGraphicFramePr>
            <a:graphicFrameLocks noGrp="1"/>
          </p:cNvGraphicFramePr>
          <p:nvPr>
            <p:extLst>
              <p:ext uri="{D42A27DB-BD31-4B8C-83A1-F6EECF244321}">
                <p14:modId xmlns:p14="http://schemas.microsoft.com/office/powerpoint/2010/main" val="889421874"/>
              </p:ext>
            </p:extLst>
          </p:nvPr>
        </p:nvGraphicFramePr>
        <p:xfrm>
          <a:off x="5207620" y="2108653"/>
          <a:ext cx="3821494" cy="4701314"/>
        </p:xfrm>
        <a:graphic>
          <a:graphicData uri="http://schemas.openxmlformats.org/drawingml/2006/table">
            <a:tbl>
              <a:tblPr firstRow="1" bandRow="1">
                <a:tableStyleId>{2D5ABB26-0587-4C30-8999-92F81FD0307C}</a:tableStyleId>
              </a:tblPr>
              <a:tblGrid>
                <a:gridCol w="1221030">
                  <a:extLst>
                    <a:ext uri="{9D8B030D-6E8A-4147-A177-3AD203B41FA5}">
                      <a16:colId xmlns:a16="http://schemas.microsoft.com/office/drawing/2014/main" val="3842588038"/>
                    </a:ext>
                  </a:extLst>
                </a:gridCol>
                <a:gridCol w="1248936">
                  <a:extLst>
                    <a:ext uri="{9D8B030D-6E8A-4147-A177-3AD203B41FA5}">
                      <a16:colId xmlns:a16="http://schemas.microsoft.com/office/drawing/2014/main" val="3060328866"/>
                    </a:ext>
                  </a:extLst>
                </a:gridCol>
                <a:gridCol w="1351528">
                  <a:extLst>
                    <a:ext uri="{9D8B030D-6E8A-4147-A177-3AD203B41FA5}">
                      <a16:colId xmlns:a16="http://schemas.microsoft.com/office/drawing/2014/main" val="1761135415"/>
                    </a:ext>
                  </a:extLst>
                </a:gridCol>
              </a:tblGrid>
              <a:tr h="370840">
                <a:tc>
                  <a:txBody>
                    <a:bodyPr/>
                    <a:lstStyle/>
                    <a:p>
                      <a:r>
                        <a:rPr lang="en-US" sz="1400" dirty="0"/>
                        <a:t>Days Worked</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dirty="0"/>
                        <a:t>LOC Written</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en-US" sz="1400" dirty="0"/>
                        <a:t>LOC/day</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3480750"/>
                  </a:ext>
                </a:extLst>
              </a:tr>
              <a:tr h="749900">
                <a:tc>
                  <a:txBody>
                    <a:bodyPr/>
                    <a:lstStyle/>
                    <a:p>
                      <a:r>
                        <a:rPr lang="en-US" sz="4000" dirty="0"/>
                        <a:t>11</a:t>
                      </a:r>
                    </a:p>
                  </a:txBody>
                  <a:tcPr>
                    <a:lnT w="12700" cap="flat" cmpd="sng" algn="ctr">
                      <a:noFill/>
                      <a:prstDash val="solid"/>
                      <a:round/>
                      <a:headEnd type="none" w="med" len="med"/>
                      <a:tailEnd type="none" w="med" len="med"/>
                    </a:lnT>
                  </a:tcPr>
                </a:tc>
                <a:tc>
                  <a:txBody>
                    <a:bodyPr/>
                    <a:lstStyle/>
                    <a:p>
                      <a:r>
                        <a:rPr lang="en-US" sz="4000" dirty="0"/>
                        <a:t>1011</a:t>
                      </a:r>
                    </a:p>
                  </a:txBody>
                  <a:tcPr>
                    <a:lnT w="12700" cap="flat" cmpd="sng" algn="ctr">
                      <a:noFill/>
                      <a:prstDash val="solid"/>
                      <a:round/>
                      <a:headEnd type="none" w="med" len="med"/>
                      <a:tailEnd type="none" w="med" len="med"/>
                    </a:lnT>
                  </a:tcPr>
                </a:tc>
                <a:tc>
                  <a:txBody>
                    <a:bodyPr/>
                    <a:lstStyle/>
                    <a:p>
                      <a:r>
                        <a:rPr lang="en-US" sz="4000" dirty="0"/>
                        <a:t>84.25</a:t>
                      </a:r>
                    </a:p>
                  </a:txBody>
                  <a:tcPr>
                    <a:lnT w="12700" cap="flat" cmpd="sng" algn="ctr">
                      <a:noFill/>
                      <a:prstDash val="solid"/>
                      <a:round/>
                      <a:headEnd type="none" w="med" len="med"/>
                      <a:tailEnd type="none" w="med" len="med"/>
                    </a:lnT>
                  </a:tcPr>
                </a:tc>
                <a:extLst>
                  <a:ext uri="{0D108BD9-81ED-4DB2-BD59-A6C34878D82A}">
                    <a16:rowId xmlns:a16="http://schemas.microsoft.com/office/drawing/2014/main" val="207422975"/>
                  </a:ext>
                </a:extLst>
              </a:tr>
              <a:tr h="914482">
                <a:tc>
                  <a:txBody>
                    <a:bodyPr/>
                    <a:lstStyle/>
                    <a:p>
                      <a:r>
                        <a:rPr lang="en-US" sz="4000" dirty="0"/>
                        <a:t>10</a:t>
                      </a:r>
                    </a:p>
                  </a:txBody>
                  <a:tcPr/>
                </a:tc>
                <a:tc>
                  <a:txBody>
                    <a:bodyPr/>
                    <a:lstStyle/>
                    <a:p>
                      <a:r>
                        <a:rPr lang="en-US" sz="4000" dirty="0"/>
                        <a:t>125</a:t>
                      </a:r>
                    </a:p>
                  </a:txBody>
                  <a:tcPr/>
                </a:tc>
                <a:tc>
                  <a:txBody>
                    <a:bodyPr/>
                    <a:lstStyle/>
                    <a:p>
                      <a:r>
                        <a:rPr lang="en-US" sz="4000" dirty="0"/>
                        <a:t>12.5</a:t>
                      </a:r>
                    </a:p>
                  </a:txBody>
                  <a:tcPr/>
                </a:tc>
                <a:extLst>
                  <a:ext uri="{0D108BD9-81ED-4DB2-BD59-A6C34878D82A}">
                    <a16:rowId xmlns:a16="http://schemas.microsoft.com/office/drawing/2014/main" val="3916142391"/>
                  </a:ext>
                </a:extLst>
              </a:tr>
              <a:tr h="1033885">
                <a:tc>
                  <a:txBody>
                    <a:bodyPr/>
                    <a:lstStyle/>
                    <a:p>
                      <a:r>
                        <a:rPr lang="en-US" sz="4000" dirty="0"/>
                        <a:t>23</a:t>
                      </a:r>
                    </a:p>
                  </a:txBody>
                  <a:tcPr/>
                </a:tc>
                <a:tc>
                  <a:txBody>
                    <a:bodyPr/>
                    <a:lstStyle/>
                    <a:p>
                      <a:r>
                        <a:rPr lang="en-US" sz="4000" dirty="0"/>
                        <a:t>709 </a:t>
                      </a:r>
                    </a:p>
                  </a:txBody>
                  <a:tcPr/>
                </a:tc>
                <a:tc>
                  <a:txBody>
                    <a:bodyPr/>
                    <a:lstStyle/>
                    <a:p>
                      <a:r>
                        <a:rPr lang="en-US" sz="4000" dirty="0"/>
                        <a:t>31</a:t>
                      </a:r>
                    </a:p>
                  </a:txBody>
                  <a:tcPr/>
                </a:tc>
                <a:extLst>
                  <a:ext uri="{0D108BD9-81ED-4DB2-BD59-A6C34878D82A}">
                    <a16:rowId xmlns:a16="http://schemas.microsoft.com/office/drawing/2014/main" val="18784084"/>
                  </a:ext>
                </a:extLst>
              </a:tr>
              <a:tr h="1632207">
                <a:tc>
                  <a:txBody>
                    <a:bodyPr/>
                    <a:lstStyle/>
                    <a:p>
                      <a:r>
                        <a:rPr lang="en-US" sz="4000" dirty="0"/>
                        <a:t>23</a:t>
                      </a:r>
                    </a:p>
                  </a:txBody>
                  <a:tcPr/>
                </a:tc>
                <a:tc>
                  <a:txBody>
                    <a:bodyPr/>
                    <a:lstStyle/>
                    <a:p>
                      <a:r>
                        <a:rPr lang="en-US" sz="4000" dirty="0"/>
                        <a:t>725</a:t>
                      </a:r>
                    </a:p>
                  </a:txBody>
                  <a:tcPr/>
                </a:tc>
                <a:tc>
                  <a:txBody>
                    <a:bodyPr/>
                    <a:lstStyle/>
                    <a:p>
                      <a:r>
                        <a:rPr lang="en-US" sz="4000" dirty="0"/>
                        <a:t>31</a:t>
                      </a:r>
                    </a:p>
                  </a:txBody>
                  <a:tcPr/>
                </a:tc>
                <a:extLst>
                  <a:ext uri="{0D108BD9-81ED-4DB2-BD59-A6C34878D82A}">
                    <a16:rowId xmlns:a16="http://schemas.microsoft.com/office/drawing/2014/main" val="3568749118"/>
                  </a:ext>
                </a:extLst>
              </a:tr>
            </a:tbl>
          </a:graphicData>
        </a:graphic>
      </p:graphicFrame>
      <p:sp>
        <p:nvSpPr>
          <p:cNvPr id="19" name="Google Shape;64;p13">
            <a:extLst>
              <a:ext uri="{FF2B5EF4-FFF2-40B4-BE49-F238E27FC236}">
                <a16:creationId xmlns:a16="http://schemas.microsoft.com/office/drawing/2014/main" id="{E4FC7AC6-E3FA-4AAA-8603-ECFE2741DAB2}"/>
              </a:ext>
            </a:extLst>
          </p:cNvPr>
          <p:cNvSpPr/>
          <p:nvPr/>
        </p:nvSpPr>
        <p:spPr>
          <a:xfrm>
            <a:off x="0" y="5986450"/>
            <a:ext cx="9144000" cy="7065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FFFFFF"/>
              </a:buClr>
              <a:buSzPts val="4000"/>
              <a:buFont typeface="Times New Roman"/>
              <a:buNone/>
            </a:pPr>
            <a:r>
              <a:rPr lang="en-US" sz="4000" i="0" u="none" strike="noStrike" cap="none" dirty="0">
                <a:latin typeface="Raleway"/>
                <a:ea typeface="Raleway"/>
                <a:cs typeface="Raleway"/>
                <a:sym typeface="Raleway"/>
              </a:rPr>
              <a:t>Team Productivity = 68 LOC/day</a:t>
            </a:r>
            <a:endParaRPr sz="4000" i="0" u="none" strike="noStrike" cap="none" dirty="0">
              <a:latin typeface="Raleway"/>
              <a:ea typeface="Raleway"/>
              <a:cs typeface="Raleway"/>
              <a:sym typeface="Raleway"/>
            </a:endParaRPr>
          </a:p>
        </p:txBody>
      </p:sp>
    </p:spTree>
    <p:extLst>
      <p:ext uri="{BB962C8B-B14F-4D97-AF65-F5344CB8AC3E}">
        <p14:creationId xmlns:p14="http://schemas.microsoft.com/office/powerpoint/2010/main" val="16472625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4"/>
                                        </p:tgtEl>
                                        <p:attrNameLst>
                                          <p:attrName>style.visibility</p:attrName>
                                        </p:attrNameLst>
                                      </p:cBhvr>
                                      <p:to>
                                        <p:strVal val="visible"/>
                                      </p:to>
                                    </p:set>
                                    <p:animEffect transition="in" filter="fade">
                                      <p:cBhvr>
                                        <p:cTn id="39" dur="500"/>
                                        <p:tgtEl>
                                          <p:spTgt spid="4"/>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fade">
                                      <p:cBhvr>
                                        <p:cTn id="42" dur="500"/>
                                        <p:tgtEl>
                                          <p:spTgt spid="5"/>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fade">
                                      <p:cBhvr>
                                        <p:cTn id="5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P spid="11" grpId="0"/>
      <p:bldP spid="12" grpId="0"/>
      <p:bldP spid="15" grpId="0"/>
      <p:bldP spid="1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9"/>
          <p:cNvSpPr txBox="1"/>
          <p:nvPr/>
        </p:nvSpPr>
        <p:spPr>
          <a:xfrm>
            <a:off x="0" y="235225"/>
            <a:ext cx="9144000" cy="1353600"/>
          </a:xfrm>
          <a:prstGeom prst="rect">
            <a:avLst/>
          </a:prstGeom>
          <a:noFill/>
          <a:ln>
            <a:noFill/>
          </a:ln>
        </p:spPr>
        <p:txBody>
          <a:bodyPr spcFirstLastPara="1" wrap="square" lIns="91425" tIns="91425" rIns="91425" bIns="91425" anchor="ctr" anchorCtr="0">
            <a:noAutofit/>
          </a:bodyPr>
          <a:lstStyle/>
          <a:p>
            <a:pPr marL="0" lvl="0" indent="0" algn="ctr" rtl="0">
              <a:lnSpc>
                <a:spcPct val="107916"/>
              </a:lnSpc>
              <a:spcBef>
                <a:spcPts val="0"/>
              </a:spcBef>
              <a:spcAft>
                <a:spcPts val="800"/>
              </a:spcAft>
              <a:buNone/>
            </a:pPr>
            <a:r>
              <a:rPr lang="en-US" sz="3600" b="1" dirty="0">
                <a:solidFill>
                  <a:srgbClr val="FFFFFF"/>
                </a:solidFill>
                <a:latin typeface="Raleway"/>
                <a:ea typeface="Raleway"/>
                <a:cs typeface="Raleway"/>
                <a:sym typeface="Raleway"/>
              </a:rPr>
              <a:t>Edge Contour </a:t>
            </a:r>
            <a:endParaRPr sz="3600" dirty="0"/>
          </a:p>
        </p:txBody>
      </p:sp>
      <p:pic>
        <p:nvPicPr>
          <p:cNvPr id="141" name="Google Shape;141;p19"/>
          <p:cNvPicPr preferRelativeResize="0"/>
          <p:nvPr/>
        </p:nvPicPr>
        <p:blipFill>
          <a:blip r:embed="rId3">
            <a:alphaModFix/>
          </a:blip>
          <a:stretch>
            <a:fillRect/>
          </a:stretch>
        </p:blipFill>
        <p:spPr>
          <a:xfrm>
            <a:off x="1414225" y="1335400"/>
            <a:ext cx="6388700" cy="4791525"/>
          </a:xfrm>
          <a:prstGeom prst="rect">
            <a:avLst/>
          </a:prstGeom>
          <a:noFill/>
          <a:ln>
            <a:noFill/>
          </a:ln>
        </p:spPr>
      </p:pic>
    </p:spTree>
    <p:extLst>
      <p:ext uri="{BB962C8B-B14F-4D97-AF65-F5344CB8AC3E}">
        <p14:creationId xmlns:p14="http://schemas.microsoft.com/office/powerpoint/2010/main" val="4194412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20"/>
          <p:cNvSpPr txBox="1"/>
          <p:nvPr/>
        </p:nvSpPr>
        <p:spPr>
          <a:xfrm>
            <a:off x="0" y="235225"/>
            <a:ext cx="9144000" cy="1353600"/>
          </a:xfrm>
          <a:prstGeom prst="rect">
            <a:avLst/>
          </a:prstGeom>
          <a:noFill/>
          <a:ln>
            <a:noFill/>
          </a:ln>
        </p:spPr>
        <p:txBody>
          <a:bodyPr spcFirstLastPara="1" wrap="square" lIns="91425" tIns="91425" rIns="91425" bIns="91425" anchor="ctr" anchorCtr="0">
            <a:noAutofit/>
          </a:bodyPr>
          <a:lstStyle/>
          <a:p>
            <a:pPr marL="0" lvl="0" indent="0" algn="ctr" rtl="0">
              <a:lnSpc>
                <a:spcPct val="107916"/>
              </a:lnSpc>
              <a:spcBef>
                <a:spcPts val="0"/>
              </a:spcBef>
              <a:spcAft>
                <a:spcPts val="800"/>
              </a:spcAft>
              <a:buNone/>
            </a:pPr>
            <a:r>
              <a:rPr lang="en-US" sz="3600" b="1" dirty="0">
                <a:solidFill>
                  <a:srgbClr val="FFFFFF"/>
                </a:solidFill>
                <a:latin typeface="Raleway"/>
                <a:ea typeface="Raleway"/>
                <a:cs typeface="Raleway"/>
                <a:sym typeface="Raleway"/>
              </a:rPr>
              <a:t>Returned Section</a:t>
            </a:r>
            <a:endParaRPr sz="3600" dirty="0"/>
          </a:p>
        </p:txBody>
      </p:sp>
      <p:pic>
        <p:nvPicPr>
          <p:cNvPr id="148" name="Google Shape;148;p20"/>
          <p:cNvPicPr preferRelativeResize="0"/>
          <p:nvPr/>
        </p:nvPicPr>
        <p:blipFill>
          <a:blip r:embed="rId3">
            <a:alphaModFix/>
          </a:blip>
          <a:stretch>
            <a:fillRect/>
          </a:stretch>
        </p:blipFill>
        <p:spPr>
          <a:xfrm>
            <a:off x="1262413" y="1300950"/>
            <a:ext cx="6619167" cy="4964375"/>
          </a:xfrm>
          <a:prstGeom prst="rect">
            <a:avLst/>
          </a:prstGeom>
          <a:noFill/>
          <a:ln>
            <a:noFill/>
          </a:ln>
        </p:spPr>
      </p:pic>
      <p:pic>
        <p:nvPicPr>
          <p:cNvPr id="4" name="Google Shape;148;p20">
            <a:extLst>
              <a:ext uri="{FF2B5EF4-FFF2-40B4-BE49-F238E27FC236}">
                <a16:creationId xmlns:a16="http://schemas.microsoft.com/office/drawing/2014/main" id="{3CDC2913-51EB-4D4D-AEA2-2FEB1BF9EF15}"/>
              </a:ext>
            </a:extLst>
          </p:cNvPr>
          <p:cNvPicPr preferRelativeResize="0"/>
          <p:nvPr/>
        </p:nvPicPr>
        <p:blipFill rotWithShape="1">
          <a:blip r:embed="rId3">
            <a:alphaModFix/>
          </a:blip>
          <a:srcRect l="33221" t="61293" r="53100" b="28104"/>
          <a:stretch/>
        </p:blipFill>
        <p:spPr>
          <a:xfrm>
            <a:off x="3461339" y="4308832"/>
            <a:ext cx="905479" cy="526338"/>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48"/>
                                        </p:tgtEl>
                                      </p:cBhvr>
                                    </p:animEffect>
                                    <p:set>
                                      <p:cBhvr>
                                        <p:cTn id="7" dur="1" fill="hold">
                                          <p:stCondLst>
                                            <p:cond delay="499"/>
                                          </p:stCondLst>
                                        </p:cTn>
                                        <p:tgtEl>
                                          <p:spTgt spid="14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6" name="TextBox 15">
            <a:extLst>
              <a:ext uri="{FF2B5EF4-FFF2-40B4-BE49-F238E27FC236}">
                <a16:creationId xmlns:a16="http://schemas.microsoft.com/office/drawing/2014/main" id="{0566C474-EB04-416E-8350-9EB0FC799E14}"/>
              </a:ext>
            </a:extLst>
          </p:cNvPr>
          <p:cNvSpPr txBox="1"/>
          <p:nvPr/>
        </p:nvSpPr>
        <p:spPr>
          <a:xfrm>
            <a:off x="5606833" y="3586232"/>
            <a:ext cx="3153565" cy="1547790"/>
          </a:xfrm>
          <a:prstGeom prst="rect">
            <a:avLst/>
          </a:prstGeom>
          <a:solidFill>
            <a:schemeClr val="tx1"/>
          </a:solidFill>
        </p:spPr>
        <p:txBody>
          <a:bodyPr wrap="square" rtlCol="0">
            <a:spAutoFit/>
          </a:bodyPr>
          <a:lstStyle/>
          <a:p>
            <a:endParaRPr lang="en-US" dirty="0"/>
          </a:p>
        </p:txBody>
      </p:sp>
      <p:sp>
        <p:nvSpPr>
          <p:cNvPr id="154" name="Google Shape;154;p21"/>
          <p:cNvSpPr txBox="1"/>
          <p:nvPr/>
        </p:nvSpPr>
        <p:spPr>
          <a:xfrm>
            <a:off x="0" y="235225"/>
            <a:ext cx="9144000" cy="135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3600" b="1" dirty="0">
                <a:latin typeface="Raleway"/>
                <a:ea typeface="Raleway"/>
                <a:cs typeface="Raleway"/>
                <a:sym typeface="Raleway"/>
              </a:rPr>
              <a:t>Optical Character Recognition Module</a:t>
            </a:r>
          </a:p>
          <a:p>
            <a:pPr marL="0" lvl="0" indent="0" algn="ctr" rtl="0">
              <a:spcBef>
                <a:spcPts val="0"/>
              </a:spcBef>
              <a:spcAft>
                <a:spcPts val="0"/>
              </a:spcAft>
              <a:buNone/>
            </a:pPr>
            <a:r>
              <a:rPr lang="en-US" sz="3600" b="1" dirty="0">
                <a:latin typeface="Raleway"/>
                <a:ea typeface="Raleway"/>
                <a:cs typeface="Raleway"/>
                <a:sym typeface="Raleway"/>
              </a:rPr>
              <a:t>(OCR)</a:t>
            </a:r>
            <a:endParaRPr sz="3600" b="1" dirty="0">
              <a:latin typeface="Raleway"/>
              <a:ea typeface="Raleway"/>
              <a:cs typeface="Raleway"/>
              <a:sym typeface="Raleway"/>
            </a:endParaRPr>
          </a:p>
        </p:txBody>
      </p:sp>
      <p:sp>
        <p:nvSpPr>
          <p:cNvPr id="9" name="Google Shape;96;p16">
            <a:extLst>
              <a:ext uri="{FF2B5EF4-FFF2-40B4-BE49-F238E27FC236}">
                <a16:creationId xmlns:a16="http://schemas.microsoft.com/office/drawing/2014/main" id="{E4BEB620-484E-4097-BE7D-9D69C317BCDA}"/>
              </a:ext>
            </a:extLst>
          </p:cNvPr>
          <p:cNvSpPr/>
          <p:nvPr/>
        </p:nvSpPr>
        <p:spPr>
          <a:xfrm>
            <a:off x="1954436" y="1447350"/>
            <a:ext cx="1897200" cy="1897200"/>
          </a:xfrm>
          <a:prstGeom prst="ellipse">
            <a:avLst/>
          </a:prstGeom>
          <a:solidFill>
            <a:schemeClr val="tx1"/>
          </a:solidFill>
          <a:ln>
            <a:solidFill>
              <a:schemeClr val="bg1"/>
            </a:solidFill>
            <a:headEnd type="none" w="sm" len="sm"/>
            <a:tailEnd type="none" w="sm" len="s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sz="2000" dirty="0">
                <a:solidFill>
                  <a:schemeClr val="bg1"/>
                </a:solidFill>
              </a:rPr>
              <a:t>3.1</a:t>
            </a:r>
            <a:endParaRPr sz="2000" dirty="0">
              <a:solidFill>
                <a:schemeClr val="bg1"/>
              </a:solidFill>
            </a:endParaRPr>
          </a:p>
          <a:p>
            <a:pPr marL="0" lvl="0" indent="0" algn="ctr" rtl="0">
              <a:spcBef>
                <a:spcPts val="0"/>
              </a:spcBef>
              <a:spcAft>
                <a:spcPts val="0"/>
              </a:spcAft>
              <a:buNone/>
            </a:pPr>
            <a:r>
              <a:rPr lang="en-US" sz="2000" dirty="0">
                <a:solidFill>
                  <a:schemeClr val="bg1"/>
                </a:solidFill>
              </a:rPr>
              <a:t>User Interface</a:t>
            </a:r>
            <a:endParaRPr sz="2000" dirty="0">
              <a:solidFill>
                <a:schemeClr val="bg1"/>
              </a:solidFill>
            </a:endParaRPr>
          </a:p>
        </p:txBody>
      </p:sp>
      <p:sp>
        <p:nvSpPr>
          <p:cNvPr id="10" name="Google Shape;98;p16">
            <a:extLst>
              <a:ext uri="{FF2B5EF4-FFF2-40B4-BE49-F238E27FC236}">
                <a16:creationId xmlns:a16="http://schemas.microsoft.com/office/drawing/2014/main" id="{38F8CFC1-C641-48FA-829B-DB53C1AC1331}"/>
              </a:ext>
            </a:extLst>
          </p:cNvPr>
          <p:cNvSpPr/>
          <p:nvPr/>
        </p:nvSpPr>
        <p:spPr>
          <a:xfrm>
            <a:off x="5159261" y="1362900"/>
            <a:ext cx="2215200" cy="2066100"/>
          </a:xfrm>
          <a:prstGeom prst="ellipse">
            <a:avLst/>
          </a:prstGeom>
          <a:solidFill>
            <a:schemeClr val="tx1"/>
          </a:solidFill>
          <a:ln>
            <a:solidFill>
              <a:schemeClr val="bg1"/>
            </a:solidFill>
            <a:headEnd type="none" w="sm" len="sm"/>
            <a:tailEnd type="none" w="sm" len="s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sz="2000" dirty="0">
                <a:solidFill>
                  <a:schemeClr val="bg1"/>
                </a:solidFill>
              </a:rPr>
              <a:t>3.3</a:t>
            </a:r>
            <a:endParaRPr sz="2000" dirty="0">
              <a:solidFill>
                <a:schemeClr val="bg1"/>
              </a:solidFill>
            </a:endParaRPr>
          </a:p>
          <a:p>
            <a:pPr marL="0" lvl="0" indent="0" algn="ctr" rtl="0">
              <a:spcBef>
                <a:spcPts val="0"/>
              </a:spcBef>
              <a:spcAft>
                <a:spcPts val="0"/>
              </a:spcAft>
              <a:buNone/>
            </a:pPr>
            <a:r>
              <a:rPr lang="en-US" sz="2000" dirty="0">
                <a:solidFill>
                  <a:schemeClr val="bg1"/>
                </a:solidFill>
              </a:rPr>
              <a:t>Optical Character Recognition</a:t>
            </a:r>
            <a:endParaRPr sz="2000" dirty="0">
              <a:solidFill>
                <a:schemeClr val="bg1"/>
              </a:solidFill>
            </a:endParaRPr>
          </a:p>
        </p:txBody>
      </p:sp>
      <p:cxnSp>
        <p:nvCxnSpPr>
          <p:cNvPr id="11" name="Google Shape;104;p16">
            <a:extLst>
              <a:ext uri="{FF2B5EF4-FFF2-40B4-BE49-F238E27FC236}">
                <a16:creationId xmlns:a16="http://schemas.microsoft.com/office/drawing/2014/main" id="{D54FBC0E-C632-487E-AEF6-083C914FC2F1}"/>
              </a:ext>
            </a:extLst>
          </p:cNvPr>
          <p:cNvCxnSpPr>
            <a:stCxn id="9" idx="6"/>
            <a:endCxn id="10" idx="2"/>
          </p:cNvCxnSpPr>
          <p:nvPr/>
        </p:nvCxnSpPr>
        <p:spPr>
          <a:xfrm>
            <a:off x="3851636" y="2395950"/>
            <a:ext cx="1307700" cy="0"/>
          </a:xfrm>
          <a:prstGeom prst="straightConnector1">
            <a:avLst/>
          </a:prstGeom>
          <a:ln>
            <a:solidFill>
              <a:schemeClr val="tx1"/>
            </a:solidFill>
            <a:headEnd type="none" w="med" len="med"/>
            <a:tailEnd type="triangle" w="lg" len="lg"/>
          </a:ln>
        </p:spPr>
        <p:style>
          <a:lnRef idx="3">
            <a:schemeClr val="accent6"/>
          </a:lnRef>
          <a:fillRef idx="0">
            <a:schemeClr val="accent6"/>
          </a:fillRef>
          <a:effectRef idx="2">
            <a:schemeClr val="accent6"/>
          </a:effectRef>
          <a:fontRef idx="minor">
            <a:schemeClr val="tx1"/>
          </a:fontRef>
        </p:style>
      </p:cxnSp>
      <p:sp>
        <p:nvSpPr>
          <p:cNvPr id="12" name="Google Shape;105;p16">
            <a:extLst>
              <a:ext uri="{FF2B5EF4-FFF2-40B4-BE49-F238E27FC236}">
                <a16:creationId xmlns:a16="http://schemas.microsoft.com/office/drawing/2014/main" id="{0D790054-9CCF-4C85-ABDD-099E69A67149}"/>
              </a:ext>
            </a:extLst>
          </p:cNvPr>
          <p:cNvSpPr txBox="1"/>
          <p:nvPr/>
        </p:nvSpPr>
        <p:spPr>
          <a:xfrm>
            <a:off x="3814386" y="1709100"/>
            <a:ext cx="1374900" cy="238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a:t>Cropped Image</a:t>
            </a:r>
            <a:endParaRPr sz="1800"/>
          </a:p>
        </p:txBody>
      </p:sp>
      <p:cxnSp>
        <p:nvCxnSpPr>
          <p:cNvPr id="13" name="Google Shape;106;p16">
            <a:extLst>
              <a:ext uri="{FF2B5EF4-FFF2-40B4-BE49-F238E27FC236}">
                <a16:creationId xmlns:a16="http://schemas.microsoft.com/office/drawing/2014/main" id="{0C363321-3B0A-4B6E-B113-85818D68277D}"/>
              </a:ext>
            </a:extLst>
          </p:cNvPr>
          <p:cNvCxnSpPr/>
          <p:nvPr/>
        </p:nvCxnSpPr>
        <p:spPr>
          <a:xfrm rot="10800000">
            <a:off x="3937586" y="2535900"/>
            <a:ext cx="1272000" cy="0"/>
          </a:xfrm>
          <a:prstGeom prst="straightConnector1">
            <a:avLst/>
          </a:prstGeom>
          <a:ln>
            <a:solidFill>
              <a:schemeClr val="tx1"/>
            </a:solidFill>
            <a:headEnd type="none" w="med" len="med"/>
            <a:tailEnd type="triangle" w="lg" len="lg"/>
          </a:ln>
        </p:spPr>
        <p:style>
          <a:lnRef idx="3">
            <a:schemeClr val="accent6"/>
          </a:lnRef>
          <a:fillRef idx="0">
            <a:schemeClr val="accent6"/>
          </a:fillRef>
          <a:effectRef idx="2">
            <a:schemeClr val="accent6"/>
          </a:effectRef>
          <a:fontRef idx="minor">
            <a:schemeClr val="tx1"/>
          </a:fontRef>
        </p:style>
      </p:cxnSp>
      <p:sp>
        <p:nvSpPr>
          <p:cNvPr id="14" name="Google Shape;107;p16">
            <a:extLst>
              <a:ext uri="{FF2B5EF4-FFF2-40B4-BE49-F238E27FC236}">
                <a16:creationId xmlns:a16="http://schemas.microsoft.com/office/drawing/2014/main" id="{B8CAEB6E-2BC1-4246-BE07-95967367607E}"/>
              </a:ext>
            </a:extLst>
          </p:cNvPr>
          <p:cNvSpPr txBox="1"/>
          <p:nvPr/>
        </p:nvSpPr>
        <p:spPr>
          <a:xfrm>
            <a:off x="3948349" y="2483913"/>
            <a:ext cx="1114200" cy="40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t>String text</a:t>
            </a:r>
            <a:endParaRPr sz="1800" dirty="0"/>
          </a:p>
        </p:txBody>
      </p:sp>
      <p:sp>
        <p:nvSpPr>
          <p:cNvPr id="15" name="Google Shape;166;p23">
            <a:extLst>
              <a:ext uri="{FF2B5EF4-FFF2-40B4-BE49-F238E27FC236}">
                <a16:creationId xmlns:a16="http://schemas.microsoft.com/office/drawing/2014/main" id="{7740B38E-E9D0-46BC-87B2-0E61FA1F6C4C}"/>
              </a:ext>
            </a:extLst>
          </p:cNvPr>
          <p:cNvSpPr txBox="1"/>
          <p:nvPr/>
        </p:nvSpPr>
        <p:spPr>
          <a:xfrm>
            <a:off x="422076" y="3831750"/>
            <a:ext cx="7728000" cy="3326700"/>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800" dirty="0">
                <a:latin typeface="Raleway"/>
                <a:ea typeface="Raleway"/>
                <a:cs typeface="Raleway"/>
                <a:sym typeface="Raleway"/>
              </a:rPr>
              <a:t>OCR Basic Functional Requirements:</a:t>
            </a:r>
          </a:p>
          <a:p>
            <a:pPr marL="457200" lvl="0" indent="-342900" algn="l" rtl="0">
              <a:lnSpc>
                <a:spcPct val="150000"/>
              </a:lnSpc>
              <a:spcBef>
                <a:spcPts val="0"/>
              </a:spcBef>
              <a:spcAft>
                <a:spcPts val="0"/>
              </a:spcAft>
              <a:buClr>
                <a:srgbClr val="CFE2F3"/>
              </a:buClr>
              <a:buSzPts val="1800"/>
              <a:buFont typeface="Raleway"/>
              <a:buChar char="●"/>
            </a:pPr>
            <a:r>
              <a:rPr lang="en-US" dirty="0">
                <a:latin typeface="Raleway"/>
                <a:ea typeface="Raleway"/>
                <a:cs typeface="Raleway"/>
                <a:sym typeface="Raleway"/>
              </a:rPr>
              <a:t>Takes in a cropped license plate image</a:t>
            </a:r>
          </a:p>
          <a:p>
            <a:pPr marL="457200" lvl="0" indent="-342900" algn="l" rtl="0">
              <a:lnSpc>
                <a:spcPct val="150000"/>
              </a:lnSpc>
              <a:spcBef>
                <a:spcPts val="0"/>
              </a:spcBef>
              <a:spcAft>
                <a:spcPts val="0"/>
              </a:spcAft>
              <a:buClr>
                <a:srgbClr val="CFE2F3"/>
              </a:buClr>
              <a:buSzPts val="1800"/>
              <a:buFont typeface="Raleway"/>
              <a:buChar char="●"/>
            </a:pPr>
            <a:r>
              <a:rPr lang="en-US" dirty="0">
                <a:latin typeface="Raleway"/>
                <a:ea typeface="Raleway"/>
                <a:cs typeface="Raleway"/>
                <a:sym typeface="Raleway"/>
              </a:rPr>
              <a:t>Analyzes The image for text</a:t>
            </a:r>
          </a:p>
          <a:p>
            <a:pPr marL="457200" lvl="0" indent="-342900" algn="l" rtl="0">
              <a:lnSpc>
                <a:spcPct val="150000"/>
              </a:lnSpc>
              <a:spcBef>
                <a:spcPts val="0"/>
              </a:spcBef>
              <a:spcAft>
                <a:spcPts val="0"/>
              </a:spcAft>
              <a:buClr>
                <a:srgbClr val="CFE2F3"/>
              </a:buClr>
              <a:buSzPts val="1800"/>
              <a:buFont typeface="Raleway"/>
              <a:buChar char="●"/>
            </a:pPr>
            <a:r>
              <a:rPr lang="en-US" dirty="0">
                <a:latin typeface="Raleway"/>
                <a:ea typeface="Raleway"/>
                <a:cs typeface="Raleway"/>
                <a:sym typeface="Raleway"/>
              </a:rPr>
              <a:t>Filters out any other text that is not the plate number</a:t>
            </a:r>
          </a:p>
          <a:p>
            <a:pPr marL="457200" lvl="0" indent="-342900" algn="l" rtl="0">
              <a:lnSpc>
                <a:spcPct val="150000"/>
              </a:lnSpc>
              <a:spcBef>
                <a:spcPts val="0"/>
              </a:spcBef>
              <a:spcAft>
                <a:spcPts val="0"/>
              </a:spcAft>
              <a:buClr>
                <a:srgbClr val="CFE2F3"/>
              </a:buClr>
              <a:buSzPts val="1800"/>
              <a:buFont typeface="Raleway"/>
              <a:buChar char="●"/>
            </a:pPr>
            <a:r>
              <a:rPr lang="en-US" dirty="0">
                <a:latin typeface="Raleway"/>
                <a:ea typeface="Raleway"/>
                <a:cs typeface="Raleway"/>
                <a:sym typeface="Raleway"/>
              </a:rPr>
              <a:t>Returns the plate number </a:t>
            </a:r>
          </a:p>
          <a:p>
            <a:pPr marL="457200" lvl="0" indent="-342900" algn="l" rtl="0">
              <a:lnSpc>
                <a:spcPct val="150000"/>
              </a:lnSpc>
              <a:spcBef>
                <a:spcPts val="0"/>
              </a:spcBef>
              <a:spcAft>
                <a:spcPts val="0"/>
              </a:spcAft>
              <a:buClr>
                <a:srgbClr val="CFE2F3"/>
              </a:buClr>
              <a:buSzPts val="1800"/>
              <a:buFont typeface="Raleway"/>
              <a:buChar char="●"/>
            </a:pPr>
            <a:endParaRPr lang="en-US" sz="1800" dirty="0">
              <a:latin typeface="Raleway"/>
              <a:ea typeface="Raleway"/>
              <a:cs typeface="Raleway"/>
              <a:sym typeface="Raleway"/>
            </a:endParaRPr>
          </a:p>
        </p:txBody>
      </p:sp>
      <p:pic>
        <p:nvPicPr>
          <p:cNvPr id="3074" name="Picture 2" descr="Image result for tesseract hp">
            <a:extLst>
              <a:ext uri="{FF2B5EF4-FFF2-40B4-BE49-F238E27FC236}">
                <a16:creationId xmlns:a16="http://schemas.microsoft.com/office/drawing/2014/main" id="{467D37D6-6D05-48D8-A656-578815C4A2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10075" y="3421422"/>
            <a:ext cx="2929890" cy="1904429"/>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fade">
                                      <p:cBhvr>
                                        <p:cTn id="13" dur="500"/>
                                        <p:tgtEl>
                                          <p:spTgt spid="12"/>
                                        </p:tgtEl>
                                      </p:cBhvr>
                                    </p:animEffect>
                                  </p:childTnLst>
                                </p:cTn>
                              </p:par>
                              <p:par>
                                <p:cTn id="14" presetID="10" presetClass="entr" presetSubtype="0"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500"/>
                                        <p:tgtEl>
                                          <p:spTgt spid="10"/>
                                        </p:tgtEl>
                                      </p:cBhvr>
                                    </p:animEffect>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1000"/>
                                        <p:tgtEl>
                                          <p:spTgt spid="15"/>
                                        </p:tgtEl>
                                      </p:cBhvr>
                                    </p:animEffect>
                                    <p:anim calcmode="lin" valueType="num">
                                      <p:cBhvr>
                                        <p:cTn id="28" dur="1000" fill="hold"/>
                                        <p:tgtEl>
                                          <p:spTgt spid="15"/>
                                        </p:tgtEl>
                                        <p:attrNameLst>
                                          <p:attrName>ppt_x</p:attrName>
                                        </p:attrNameLst>
                                      </p:cBhvr>
                                      <p:tavLst>
                                        <p:tav tm="0">
                                          <p:val>
                                            <p:strVal val="#ppt_x"/>
                                          </p:val>
                                        </p:tav>
                                        <p:tav tm="100000">
                                          <p:val>
                                            <p:strVal val="#ppt_x"/>
                                          </p:val>
                                        </p:tav>
                                      </p:tavLst>
                                    </p:anim>
                                    <p:anim calcmode="lin" valueType="num">
                                      <p:cBhvr>
                                        <p:cTn id="29"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3074"/>
                                        </p:tgtEl>
                                        <p:attrNameLst>
                                          <p:attrName>style.visibility</p:attrName>
                                        </p:attrNameLst>
                                      </p:cBhvr>
                                      <p:to>
                                        <p:strVal val="visible"/>
                                      </p:to>
                                    </p:set>
                                    <p:animEffect transition="in" filter="fade">
                                      <p:cBhvr>
                                        <p:cTn id="34" dur="1000"/>
                                        <p:tgtEl>
                                          <p:spTgt spid="3074"/>
                                        </p:tgtEl>
                                      </p:cBhvr>
                                    </p:animEffect>
                                    <p:anim calcmode="lin" valueType="num">
                                      <p:cBhvr>
                                        <p:cTn id="35" dur="1000" fill="hold"/>
                                        <p:tgtEl>
                                          <p:spTgt spid="3074"/>
                                        </p:tgtEl>
                                        <p:attrNameLst>
                                          <p:attrName>ppt_x</p:attrName>
                                        </p:attrNameLst>
                                      </p:cBhvr>
                                      <p:tavLst>
                                        <p:tav tm="0">
                                          <p:val>
                                            <p:strVal val="#ppt_x"/>
                                          </p:val>
                                        </p:tav>
                                        <p:tav tm="100000">
                                          <p:val>
                                            <p:strVal val="#ppt_x"/>
                                          </p:val>
                                        </p:tav>
                                      </p:tavLst>
                                    </p:anim>
                                    <p:anim calcmode="lin" valueType="num">
                                      <p:cBhvr>
                                        <p:cTn id="36" dur="1000" fill="hold"/>
                                        <p:tgtEl>
                                          <p:spTgt spid="3074"/>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1000"/>
                                        <p:tgtEl>
                                          <p:spTgt spid="16"/>
                                        </p:tgtEl>
                                      </p:cBhvr>
                                    </p:animEffect>
                                    <p:anim calcmode="lin" valueType="num">
                                      <p:cBhvr>
                                        <p:cTn id="40" dur="1000" fill="hold"/>
                                        <p:tgtEl>
                                          <p:spTgt spid="16"/>
                                        </p:tgtEl>
                                        <p:attrNameLst>
                                          <p:attrName>ppt_x</p:attrName>
                                        </p:attrNameLst>
                                      </p:cBhvr>
                                      <p:tavLst>
                                        <p:tav tm="0">
                                          <p:val>
                                            <p:strVal val="#ppt_x"/>
                                          </p:val>
                                        </p:tav>
                                        <p:tav tm="100000">
                                          <p:val>
                                            <p:strVal val="#ppt_x"/>
                                          </p:val>
                                        </p:tav>
                                      </p:tavLst>
                                    </p:anim>
                                    <p:anim calcmode="lin" valueType="num">
                                      <p:cBhvr>
                                        <p:cTn id="41"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9" grpId="0" animBg="1"/>
      <p:bldP spid="10" grpId="0" animBg="1"/>
      <p:bldP spid="12" grpId="0"/>
      <p:bldP spid="14" grpId="0"/>
      <p:bldP spid="1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pic>
        <p:nvPicPr>
          <p:cNvPr id="2" name="Google Shape;148;p20">
            <a:extLst>
              <a:ext uri="{FF2B5EF4-FFF2-40B4-BE49-F238E27FC236}">
                <a16:creationId xmlns:a16="http://schemas.microsoft.com/office/drawing/2014/main" id="{350ABA16-76DE-4416-BBB1-8CF8EEC4FA41}"/>
              </a:ext>
            </a:extLst>
          </p:cNvPr>
          <p:cNvPicPr preferRelativeResize="0"/>
          <p:nvPr/>
        </p:nvPicPr>
        <p:blipFill rotWithShape="1">
          <a:blip r:embed="rId3">
            <a:alphaModFix/>
          </a:blip>
          <a:srcRect l="33827" t="61398" r="53504" b="29437"/>
          <a:stretch/>
        </p:blipFill>
        <p:spPr>
          <a:xfrm>
            <a:off x="3926456" y="3078759"/>
            <a:ext cx="1291087" cy="700482"/>
          </a:xfrm>
          <a:prstGeom prst="rect">
            <a:avLst/>
          </a:prstGeom>
          <a:noFill/>
          <a:ln>
            <a:noFill/>
          </a:ln>
        </p:spPr>
      </p:pic>
      <p:sp>
        <p:nvSpPr>
          <p:cNvPr id="3" name="Title 2">
            <a:extLst>
              <a:ext uri="{FF2B5EF4-FFF2-40B4-BE49-F238E27FC236}">
                <a16:creationId xmlns:a16="http://schemas.microsoft.com/office/drawing/2014/main" id="{33DEE817-536C-44B6-ACE5-58E6B9A0FBBC}"/>
              </a:ext>
            </a:extLst>
          </p:cNvPr>
          <p:cNvSpPr>
            <a:spLocks noGrp="1"/>
          </p:cNvSpPr>
          <p:nvPr>
            <p:ph type="title"/>
          </p:nvPr>
        </p:nvSpPr>
        <p:spPr>
          <a:xfrm>
            <a:off x="0" y="609601"/>
            <a:ext cx="9143999" cy="1456267"/>
          </a:xfrm>
        </p:spPr>
        <p:txBody>
          <a:bodyPr/>
          <a:lstStyle/>
          <a:p>
            <a:pPr algn="ctr"/>
            <a:r>
              <a:rPr lang="en-US" dirty="0">
                <a:latin typeface="Raleway" panose="020B0604020202020204" charset="0"/>
              </a:rPr>
              <a:t>Input</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oogle Shape;148;p20">
            <a:extLst>
              <a:ext uri="{FF2B5EF4-FFF2-40B4-BE49-F238E27FC236}">
                <a16:creationId xmlns:a16="http://schemas.microsoft.com/office/drawing/2014/main" id="{57C7A779-4AAD-477B-A197-C73663822E70}"/>
              </a:ext>
            </a:extLst>
          </p:cNvPr>
          <p:cNvPicPr preferRelativeResize="0"/>
          <p:nvPr/>
        </p:nvPicPr>
        <p:blipFill rotWithShape="1">
          <a:blip r:embed="rId2">
            <a:alphaModFix/>
          </a:blip>
          <a:srcRect l="33827" t="61398" r="53504" b="29437"/>
          <a:stretch/>
        </p:blipFill>
        <p:spPr>
          <a:xfrm>
            <a:off x="1520412" y="2665451"/>
            <a:ext cx="6103176" cy="3311291"/>
          </a:xfrm>
          <a:prstGeom prst="rect">
            <a:avLst/>
          </a:prstGeom>
          <a:noFill/>
          <a:ln>
            <a:noFill/>
          </a:ln>
        </p:spPr>
      </p:pic>
      <p:sp>
        <p:nvSpPr>
          <p:cNvPr id="3" name="Title 2">
            <a:extLst>
              <a:ext uri="{FF2B5EF4-FFF2-40B4-BE49-F238E27FC236}">
                <a16:creationId xmlns:a16="http://schemas.microsoft.com/office/drawing/2014/main" id="{E46BC196-41BD-4855-AE7F-25F27518E02F}"/>
              </a:ext>
            </a:extLst>
          </p:cNvPr>
          <p:cNvSpPr>
            <a:spLocks noGrp="1"/>
          </p:cNvSpPr>
          <p:nvPr>
            <p:ph type="title"/>
          </p:nvPr>
        </p:nvSpPr>
        <p:spPr>
          <a:xfrm>
            <a:off x="0" y="609601"/>
            <a:ext cx="9143999" cy="1456267"/>
          </a:xfrm>
        </p:spPr>
        <p:txBody>
          <a:bodyPr/>
          <a:lstStyle/>
          <a:p>
            <a:pPr algn="ctr"/>
            <a:r>
              <a:rPr lang="en-US" dirty="0">
                <a:latin typeface="Raleway" panose="020B0604020202020204" charset="0"/>
              </a:rPr>
              <a:t>Scales to </a:t>
            </a:r>
            <a:r>
              <a:rPr lang="en-US" sz="3600" dirty="0">
                <a:latin typeface="+mn-lt"/>
              </a:rPr>
              <a:t>5500</a:t>
            </a:r>
            <a:r>
              <a:rPr lang="en-US" dirty="0">
                <a:latin typeface="Raleway" panose="020B0604020202020204" charset="0"/>
              </a:rPr>
              <a:t>px wide</a:t>
            </a:r>
          </a:p>
        </p:txBody>
      </p:sp>
    </p:spTree>
    <p:extLst>
      <p:ext uri="{BB962C8B-B14F-4D97-AF65-F5344CB8AC3E}">
        <p14:creationId xmlns:p14="http://schemas.microsoft.com/office/powerpoint/2010/main" val="1591828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oogle Shape;148;p20">
            <a:extLst>
              <a:ext uri="{FF2B5EF4-FFF2-40B4-BE49-F238E27FC236}">
                <a16:creationId xmlns:a16="http://schemas.microsoft.com/office/drawing/2014/main" id="{57C7A779-4AAD-477B-A197-C73663822E70}"/>
              </a:ext>
            </a:extLst>
          </p:cNvPr>
          <p:cNvPicPr preferRelativeResize="0"/>
          <p:nvPr/>
        </p:nvPicPr>
        <p:blipFill rotWithShape="1">
          <a:blip r:embed="rId2">
            <a:alphaModFix/>
            <a:extLst>
              <a:ext uri="{BEBA8EAE-BF5A-486C-A8C5-ECC9F3942E4B}">
                <a14:imgProps xmlns:a14="http://schemas.microsoft.com/office/drawing/2010/main">
                  <a14:imgLayer r:embed="rId3">
                    <a14:imgEffect>
                      <a14:saturation sat="0"/>
                    </a14:imgEffect>
                  </a14:imgLayer>
                </a14:imgProps>
              </a:ext>
            </a:extLst>
          </a:blip>
          <a:srcRect l="33827" t="61398" r="53504" b="29437"/>
          <a:stretch/>
        </p:blipFill>
        <p:spPr>
          <a:xfrm>
            <a:off x="1520412" y="2665451"/>
            <a:ext cx="6103176" cy="3311291"/>
          </a:xfrm>
          <a:prstGeom prst="rect">
            <a:avLst/>
          </a:prstGeom>
          <a:noFill/>
          <a:ln>
            <a:noFill/>
          </a:ln>
        </p:spPr>
      </p:pic>
      <p:sp>
        <p:nvSpPr>
          <p:cNvPr id="3" name="Title 2">
            <a:extLst>
              <a:ext uri="{FF2B5EF4-FFF2-40B4-BE49-F238E27FC236}">
                <a16:creationId xmlns:a16="http://schemas.microsoft.com/office/drawing/2014/main" id="{E46BC196-41BD-4855-AE7F-25F27518E02F}"/>
              </a:ext>
            </a:extLst>
          </p:cNvPr>
          <p:cNvSpPr>
            <a:spLocks noGrp="1"/>
          </p:cNvSpPr>
          <p:nvPr>
            <p:ph type="title"/>
          </p:nvPr>
        </p:nvSpPr>
        <p:spPr>
          <a:xfrm>
            <a:off x="0" y="609601"/>
            <a:ext cx="9143999" cy="1456267"/>
          </a:xfrm>
        </p:spPr>
        <p:txBody>
          <a:bodyPr/>
          <a:lstStyle/>
          <a:p>
            <a:pPr algn="ctr"/>
            <a:r>
              <a:rPr lang="en-US" dirty="0">
                <a:latin typeface="Raleway" panose="020B0604020202020204" charset="0"/>
              </a:rPr>
              <a:t>Convert it to black and white</a:t>
            </a:r>
          </a:p>
        </p:txBody>
      </p:sp>
    </p:spTree>
    <p:extLst>
      <p:ext uri="{BB962C8B-B14F-4D97-AF65-F5344CB8AC3E}">
        <p14:creationId xmlns:p14="http://schemas.microsoft.com/office/powerpoint/2010/main" val="10537148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oogle Shape;148;p20">
            <a:extLst>
              <a:ext uri="{FF2B5EF4-FFF2-40B4-BE49-F238E27FC236}">
                <a16:creationId xmlns:a16="http://schemas.microsoft.com/office/drawing/2014/main" id="{57C7A779-4AAD-477B-A197-C73663822E70}"/>
              </a:ext>
            </a:extLst>
          </p:cNvPr>
          <p:cNvPicPr preferRelativeResize="0"/>
          <p:nvPr/>
        </p:nvPicPr>
        <p:blipFill rotWithShape="1">
          <a:blip r:embed="rId2">
            <a:alphaModFix/>
            <a:extLst>
              <a:ext uri="{BEBA8EAE-BF5A-486C-A8C5-ECC9F3942E4B}">
                <a14:imgProps xmlns:a14="http://schemas.microsoft.com/office/drawing/2010/main">
                  <a14:imgLayer r:embed="rId3">
                    <a14:imgEffect>
                      <a14:saturation sat="0"/>
                    </a14:imgEffect>
                  </a14:imgLayer>
                </a14:imgProps>
              </a:ext>
            </a:extLst>
          </a:blip>
          <a:srcRect l="33827" t="63070" r="53504" b="30979"/>
          <a:stretch/>
        </p:blipFill>
        <p:spPr>
          <a:xfrm>
            <a:off x="1520412" y="3269538"/>
            <a:ext cx="6103176" cy="2149955"/>
          </a:xfrm>
          <a:prstGeom prst="rect">
            <a:avLst/>
          </a:prstGeom>
          <a:noFill/>
          <a:ln>
            <a:noFill/>
          </a:ln>
        </p:spPr>
      </p:pic>
      <p:sp>
        <p:nvSpPr>
          <p:cNvPr id="3" name="Title 2">
            <a:extLst>
              <a:ext uri="{FF2B5EF4-FFF2-40B4-BE49-F238E27FC236}">
                <a16:creationId xmlns:a16="http://schemas.microsoft.com/office/drawing/2014/main" id="{E46BC196-41BD-4855-AE7F-25F27518E02F}"/>
              </a:ext>
            </a:extLst>
          </p:cNvPr>
          <p:cNvSpPr>
            <a:spLocks noGrp="1"/>
          </p:cNvSpPr>
          <p:nvPr>
            <p:ph type="title"/>
          </p:nvPr>
        </p:nvSpPr>
        <p:spPr>
          <a:xfrm>
            <a:off x="0" y="609601"/>
            <a:ext cx="9143999" cy="1456267"/>
          </a:xfrm>
        </p:spPr>
        <p:txBody>
          <a:bodyPr/>
          <a:lstStyle/>
          <a:p>
            <a:pPr algn="ctr"/>
            <a:r>
              <a:rPr lang="en-US" dirty="0">
                <a:latin typeface="Raleway" panose="020B0604020202020204" charset="0"/>
              </a:rPr>
              <a:t>Crops image</a:t>
            </a:r>
          </a:p>
        </p:txBody>
      </p:sp>
    </p:spTree>
    <p:extLst>
      <p:ext uri="{BB962C8B-B14F-4D97-AF65-F5344CB8AC3E}">
        <p14:creationId xmlns:p14="http://schemas.microsoft.com/office/powerpoint/2010/main" val="1462092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34669-CEC6-4E45-82F3-BF9291585D70}"/>
              </a:ext>
            </a:extLst>
          </p:cNvPr>
          <p:cNvSpPr>
            <a:spLocks noGrp="1"/>
          </p:cNvSpPr>
          <p:nvPr>
            <p:ph type="title"/>
          </p:nvPr>
        </p:nvSpPr>
        <p:spPr>
          <a:xfrm>
            <a:off x="0" y="609601"/>
            <a:ext cx="9144000" cy="1456267"/>
          </a:xfrm>
        </p:spPr>
        <p:txBody>
          <a:bodyPr/>
          <a:lstStyle/>
          <a:p>
            <a:pPr algn="ctr"/>
            <a:r>
              <a:rPr lang="en-US" dirty="0">
                <a:latin typeface="Raleway" panose="020B0604020202020204" charset="0"/>
              </a:rPr>
              <a:t>Return</a:t>
            </a:r>
          </a:p>
        </p:txBody>
      </p:sp>
      <p:sp>
        <p:nvSpPr>
          <p:cNvPr id="5" name="TextBox 4">
            <a:extLst>
              <a:ext uri="{FF2B5EF4-FFF2-40B4-BE49-F238E27FC236}">
                <a16:creationId xmlns:a16="http://schemas.microsoft.com/office/drawing/2014/main" id="{958C659A-5F88-43A4-BAA4-3846D6A90C19}"/>
              </a:ext>
            </a:extLst>
          </p:cNvPr>
          <p:cNvSpPr txBox="1"/>
          <p:nvPr/>
        </p:nvSpPr>
        <p:spPr>
          <a:xfrm>
            <a:off x="1440430" y="2497976"/>
            <a:ext cx="6263139" cy="1862048"/>
          </a:xfrm>
          <a:prstGeom prst="rect">
            <a:avLst/>
          </a:prstGeom>
          <a:noFill/>
        </p:spPr>
        <p:txBody>
          <a:bodyPr wrap="square" rtlCol="0">
            <a:spAutoFit/>
          </a:bodyPr>
          <a:lstStyle/>
          <a:p>
            <a:pPr algn="ctr"/>
            <a:r>
              <a:rPr lang="en-US" sz="11500" dirty="0"/>
              <a:t>1192447</a:t>
            </a:r>
          </a:p>
        </p:txBody>
      </p:sp>
    </p:spTree>
    <p:extLst>
      <p:ext uri="{BB962C8B-B14F-4D97-AF65-F5344CB8AC3E}">
        <p14:creationId xmlns:p14="http://schemas.microsoft.com/office/powerpoint/2010/main" val="4014711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3"/>
          <p:cNvSpPr txBox="1"/>
          <p:nvPr/>
        </p:nvSpPr>
        <p:spPr>
          <a:xfrm>
            <a:off x="0" y="248025"/>
            <a:ext cx="9144000" cy="1353600"/>
          </a:xfrm>
          <a:prstGeom prst="rect">
            <a:avLst/>
          </a:prstGeom>
          <a:noFill/>
          <a:ln>
            <a:noFill/>
          </a:ln>
        </p:spPr>
        <p:txBody>
          <a:bodyPr spcFirstLastPara="1" wrap="square" lIns="91425" tIns="91425" rIns="91425" bIns="91425" anchor="ctr" anchorCtr="0">
            <a:noAutofit/>
          </a:bodyPr>
          <a:lstStyle/>
          <a:p>
            <a:pPr marL="0" lvl="0" indent="0" algn="ctr" rtl="0">
              <a:lnSpc>
                <a:spcPct val="107916"/>
              </a:lnSpc>
              <a:spcBef>
                <a:spcPts val="0"/>
              </a:spcBef>
              <a:spcAft>
                <a:spcPts val="800"/>
              </a:spcAft>
              <a:buNone/>
            </a:pPr>
            <a:r>
              <a:rPr lang="en-US" sz="3600" b="1">
                <a:solidFill>
                  <a:srgbClr val="FFFFFF"/>
                </a:solidFill>
                <a:latin typeface="Raleway"/>
                <a:ea typeface="Raleway"/>
                <a:cs typeface="Raleway"/>
                <a:sym typeface="Raleway"/>
              </a:rPr>
              <a:t>Database Module</a:t>
            </a:r>
            <a:endParaRPr sz="3600"/>
          </a:p>
        </p:txBody>
      </p:sp>
      <p:sp>
        <p:nvSpPr>
          <p:cNvPr id="166" name="Google Shape;166;p23"/>
          <p:cNvSpPr txBox="1"/>
          <p:nvPr/>
        </p:nvSpPr>
        <p:spPr>
          <a:xfrm>
            <a:off x="230275" y="3283150"/>
            <a:ext cx="7728000" cy="332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latin typeface="Raleway"/>
                <a:ea typeface="Raleway"/>
                <a:cs typeface="Raleway"/>
                <a:sym typeface="Raleway"/>
              </a:rPr>
              <a:t>Database Search Basic Functional Requirements:</a:t>
            </a:r>
            <a:endParaRPr sz="1800" dirty="0">
              <a:latin typeface="Raleway"/>
              <a:ea typeface="Raleway"/>
              <a:cs typeface="Raleway"/>
              <a:sym typeface="Raleway"/>
            </a:endParaRPr>
          </a:p>
          <a:p>
            <a:pPr marL="0" lvl="0" indent="0" algn="l" rtl="0">
              <a:spcBef>
                <a:spcPts val="0"/>
              </a:spcBef>
              <a:spcAft>
                <a:spcPts val="0"/>
              </a:spcAft>
              <a:buNone/>
            </a:pPr>
            <a:endParaRPr sz="1800" dirty="0">
              <a:latin typeface="Raleway"/>
              <a:ea typeface="Raleway"/>
              <a:cs typeface="Raleway"/>
              <a:sym typeface="Raleway"/>
            </a:endParaRPr>
          </a:p>
          <a:p>
            <a:pPr marL="457200" lvl="0" indent="-342900" algn="l" rtl="0">
              <a:spcBef>
                <a:spcPts val="0"/>
              </a:spcBef>
              <a:spcAft>
                <a:spcPts val="0"/>
              </a:spcAft>
              <a:buClr>
                <a:srgbClr val="CFE2F3"/>
              </a:buClr>
              <a:buSzPts val="1800"/>
              <a:buFont typeface="Raleway"/>
              <a:buChar char="●"/>
            </a:pPr>
            <a:r>
              <a:rPr lang="en-US" sz="1800" dirty="0">
                <a:latin typeface="Raleway"/>
                <a:ea typeface="Raleway"/>
                <a:cs typeface="Raleway"/>
                <a:sym typeface="Raleway"/>
              </a:rPr>
              <a:t>Database module receives ID information from the GUI </a:t>
            </a:r>
            <a:endParaRPr sz="1800" dirty="0">
              <a:latin typeface="Raleway"/>
              <a:ea typeface="Raleway"/>
              <a:cs typeface="Raleway"/>
              <a:sym typeface="Raleway"/>
            </a:endParaRPr>
          </a:p>
          <a:p>
            <a:pPr marL="0" lvl="0" indent="0" algn="l" rtl="0">
              <a:spcBef>
                <a:spcPts val="0"/>
              </a:spcBef>
              <a:spcAft>
                <a:spcPts val="0"/>
              </a:spcAft>
              <a:buNone/>
            </a:pPr>
            <a:endParaRPr sz="1800" dirty="0">
              <a:latin typeface="Raleway"/>
              <a:ea typeface="Raleway"/>
              <a:cs typeface="Raleway"/>
              <a:sym typeface="Raleway"/>
            </a:endParaRPr>
          </a:p>
          <a:p>
            <a:pPr marL="457200" lvl="0" indent="-342900" algn="l" rtl="0">
              <a:spcBef>
                <a:spcPts val="0"/>
              </a:spcBef>
              <a:spcAft>
                <a:spcPts val="0"/>
              </a:spcAft>
              <a:buClr>
                <a:srgbClr val="CFE2F3"/>
              </a:buClr>
              <a:buSzPts val="1800"/>
              <a:buFont typeface="Raleway"/>
              <a:buChar char="●"/>
            </a:pPr>
            <a:r>
              <a:rPr lang="en-US" sz="1800" dirty="0">
                <a:latin typeface="Raleway"/>
                <a:ea typeface="Raleway"/>
                <a:cs typeface="Raleway"/>
                <a:sym typeface="Raleway"/>
              </a:rPr>
              <a:t>It searches ID from multiple databases including vehicle </a:t>
            </a:r>
            <a:endParaRPr sz="1800" dirty="0">
              <a:latin typeface="Raleway"/>
              <a:ea typeface="Raleway"/>
              <a:cs typeface="Raleway"/>
              <a:sym typeface="Raleway"/>
            </a:endParaRPr>
          </a:p>
          <a:p>
            <a:pPr marL="457200" lvl="0" indent="0" algn="l" rtl="0">
              <a:spcBef>
                <a:spcPts val="0"/>
              </a:spcBef>
              <a:spcAft>
                <a:spcPts val="0"/>
              </a:spcAft>
              <a:buNone/>
            </a:pPr>
            <a:r>
              <a:rPr lang="en-US" sz="1800" dirty="0">
                <a:latin typeface="Raleway"/>
                <a:ea typeface="Raleway"/>
                <a:cs typeface="Raleway"/>
                <a:sym typeface="Raleway"/>
              </a:rPr>
              <a:t>information database, owner information database, and crime database</a:t>
            </a:r>
            <a:endParaRPr sz="1800" dirty="0">
              <a:latin typeface="Raleway"/>
              <a:ea typeface="Raleway"/>
              <a:cs typeface="Raleway"/>
              <a:sym typeface="Raleway"/>
            </a:endParaRPr>
          </a:p>
          <a:p>
            <a:pPr marL="0" lvl="0" indent="0" algn="l" rtl="0">
              <a:spcBef>
                <a:spcPts val="0"/>
              </a:spcBef>
              <a:spcAft>
                <a:spcPts val="0"/>
              </a:spcAft>
              <a:buNone/>
            </a:pPr>
            <a:endParaRPr sz="1800" dirty="0">
              <a:latin typeface="Raleway"/>
              <a:ea typeface="Raleway"/>
              <a:cs typeface="Raleway"/>
              <a:sym typeface="Raleway"/>
            </a:endParaRPr>
          </a:p>
          <a:p>
            <a:pPr marL="457200" lvl="0" indent="-342900" algn="l" rtl="0">
              <a:spcBef>
                <a:spcPts val="0"/>
              </a:spcBef>
              <a:spcAft>
                <a:spcPts val="0"/>
              </a:spcAft>
              <a:buClr>
                <a:srgbClr val="CFE2F3"/>
              </a:buClr>
              <a:buSzPts val="1800"/>
              <a:buFont typeface="Raleway"/>
              <a:buChar char="●"/>
            </a:pPr>
            <a:r>
              <a:rPr lang="en-US" sz="1800" dirty="0">
                <a:latin typeface="Raleway"/>
                <a:ea typeface="Raleway"/>
                <a:cs typeface="Raleway"/>
                <a:sym typeface="Raleway"/>
              </a:rPr>
              <a:t>It returns all </a:t>
            </a:r>
            <a:r>
              <a:rPr lang="en-US" sz="1800" dirty="0" err="1">
                <a:latin typeface="Raleway"/>
                <a:ea typeface="Raleway"/>
                <a:cs typeface="Raleway"/>
                <a:sym typeface="Raleway"/>
              </a:rPr>
              <a:t>informations</a:t>
            </a:r>
            <a:r>
              <a:rPr lang="en-US" sz="1800" dirty="0">
                <a:latin typeface="Raleway"/>
                <a:ea typeface="Raleway"/>
                <a:cs typeface="Raleway"/>
                <a:sym typeface="Raleway"/>
              </a:rPr>
              <a:t> to the GUI</a:t>
            </a:r>
            <a:endParaRPr sz="1800" dirty="0">
              <a:latin typeface="Raleway"/>
              <a:ea typeface="Raleway"/>
              <a:cs typeface="Raleway"/>
              <a:sym typeface="Raleway"/>
            </a:endParaRPr>
          </a:p>
          <a:p>
            <a:pPr marL="0" lvl="0" indent="0" algn="l" rtl="0">
              <a:spcBef>
                <a:spcPts val="0"/>
              </a:spcBef>
              <a:spcAft>
                <a:spcPts val="0"/>
              </a:spcAft>
              <a:buNone/>
            </a:pPr>
            <a:endParaRPr sz="1800" dirty="0">
              <a:latin typeface="Raleway"/>
              <a:ea typeface="Raleway"/>
              <a:cs typeface="Raleway"/>
              <a:sym typeface="Raleway"/>
            </a:endParaRPr>
          </a:p>
          <a:p>
            <a:pPr marL="457200" lvl="0" indent="-342900" algn="l" rtl="0">
              <a:spcBef>
                <a:spcPts val="0"/>
              </a:spcBef>
              <a:spcAft>
                <a:spcPts val="0"/>
              </a:spcAft>
              <a:buClr>
                <a:srgbClr val="CFE2F3"/>
              </a:buClr>
              <a:buSzPts val="1800"/>
              <a:buFont typeface="Raleway"/>
              <a:buChar char="●"/>
            </a:pPr>
            <a:r>
              <a:rPr lang="en-US" sz="1800" dirty="0">
                <a:latin typeface="Raleway"/>
                <a:ea typeface="Raleway"/>
                <a:cs typeface="Raleway"/>
                <a:sym typeface="Raleway"/>
              </a:rPr>
              <a:t>If the ID information can not be found in the database, it returns null to the GUI</a:t>
            </a:r>
            <a:endParaRPr sz="1800" dirty="0">
              <a:latin typeface="Raleway"/>
              <a:ea typeface="Raleway"/>
              <a:cs typeface="Raleway"/>
              <a:sym typeface="Raleway"/>
            </a:endParaRPr>
          </a:p>
        </p:txBody>
      </p:sp>
      <p:sp>
        <p:nvSpPr>
          <p:cNvPr id="167" name="Google Shape;167;p23"/>
          <p:cNvSpPr/>
          <p:nvPr/>
        </p:nvSpPr>
        <p:spPr>
          <a:xfrm>
            <a:off x="1532450" y="1298975"/>
            <a:ext cx="1897200" cy="1897200"/>
          </a:xfrm>
          <a:prstGeom prst="ellipse">
            <a:avLst/>
          </a:prstGeom>
          <a:solidFill>
            <a:schemeClr val="tx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bg1"/>
                </a:solidFill>
              </a:rPr>
              <a:t>User Interface</a:t>
            </a:r>
            <a:endParaRPr dirty="0">
              <a:solidFill>
                <a:schemeClr val="bg1"/>
              </a:solidFill>
            </a:endParaRPr>
          </a:p>
        </p:txBody>
      </p:sp>
      <p:sp>
        <p:nvSpPr>
          <p:cNvPr id="168" name="Google Shape;168;p23"/>
          <p:cNvSpPr/>
          <p:nvPr/>
        </p:nvSpPr>
        <p:spPr>
          <a:xfrm>
            <a:off x="6061075" y="1228425"/>
            <a:ext cx="1897200" cy="1897200"/>
          </a:xfrm>
          <a:prstGeom prst="ellipse">
            <a:avLst/>
          </a:prstGeom>
          <a:solidFill>
            <a:schemeClr val="tx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FF0000"/>
                </a:solidFill>
              </a:rPr>
              <a:t>Mutli DataBase Analyzer</a:t>
            </a:r>
            <a:endParaRPr>
              <a:solidFill>
                <a:srgbClr val="FF0000"/>
              </a:solidFill>
            </a:endParaRPr>
          </a:p>
        </p:txBody>
      </p:sp>
      <p:sp>
        <p:nvSpPr>
          <p:cNvPr id="169" name="Google Shape;169;p23"/>
          <p:cNvSpPr txBox="1"/>
          <p:nvPr/>
        </p:nvSpPr>
        <p:spPr>
          <a:xfrm rot="2811" flipH="1">
            <a:off x="3644512" y="2374725"/>
            <a:ext cx="2201701" cy="356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a:t>ID#</a:t>
            </a:r>
            <a:endParaRPr sz="1200"/>
          </a:p>
        </p:txBody>
      </p:sp>
      <p:cxnSp>
        <p:nvCxnSpPr>
          <p:cNvPr id="170" name="Google Shape;170;p23"/>
          <p:cNvCxnSpPr/>
          <p:nvPr/>
        </p:nvCxnSpPr>
        <p:spPr>
          <a:xfrm rot="10800000" flipH="1">
            <a:off x="3531263" y="2311700"/>
            <a:ext cx="2428200" cy="62100"/>
          </a:xfrm>
          <a:prstGeom prst="straightConnector1">
            <a:avLst/>
          </a:prstGeom>
          <a:ln w="76200">
            <a:solidFill>
              <a:schemeClr val="tx1"/>
            </a:solidFill>
            <a:headEnd type="none" w="med" len="med"/>
            <a:tailEnd type="triangle" w="med" len="med"/>
          </a:ln>
        </p:spPr>
        <p:style>
          <a:lnRef idx="3">
            <a:schemeClr val="accent6"/>
          </a:lnRef>
          <a:fillRef idx="0">
            <a:schemeClr val="accent6"/>
          </a:fillRef>
          <a:effectRef idx="2">
            <a:schemeClr val="accent6"/>
          </a:effectRef>
          <a:fontRef idx="minor">
            <a:schemeClr val="tx1"/>
          </a:fontRef>
        </p:style>
      </p:cxnSp>
      <p:sp>
        <p:nvSpPr>
          <p:cNvPr id="171" name="Google Shape;171;p23"/>
          <p:cNvSpPr txBox="1"/>
          <p:nvPr/>
        </p:nvSpPr>
        <p:spPr>
          <a:xfrm rot="1484" flipH="1">
            <a:off x="3811034" y="1868623"/>
            <a:ext cx="1389900" cy="238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a:t>informations</a:t>
            </a:r>
            <a:endParaRPr sz="1200"/>
          </a:p>
        </p:txBody>
      </p:sp>
      <p:cxnSp>
        <p:nvCxnSpPr>
          <p:cNvPr id="172" name="Google Shape;172;p23"/>
          <p:cNvCxnSpPr/>
          <p:nvPr/>
        </p:nvCxnSpPr>
        <p:spPr>
          <a:xfrm flipH="1">
            <a:off x="3530225" y="2154975"/>
            <a:ext cx="2312100" cy="44100"/>
          </a:xfrm>
          <a:prstGeom prst="straightConnector1">
            <a:avLst/>
          </a:prstGeom>
          <a:ln w="76200">
            <a:solidFill>
              <a:schemeClr val="tx1"/>
            </a:solidFill>
            <a:headEnd type="none" w="med" len="med"/>
            <a:tailEnd type="triangle" w="med" len="med"/>
          </a:ln>
        </p:spPr>
        <p:style>
          <a:lnRef idx="3">
            <a:schemeClr val="accent6"/>
          </a:lnRef>
          <a:fillRef idx="0">
            <a:schemeClr val="accent6"/>
          </a:fillRef>
          <a:effectRef idx="2">
            <a:schemeClr val="accent6"/>
          </a:effectRef>
          <a:fontRef idx="minor">
            <a:schemeClr val="tx1"/>
          </a:fontRef>
        </p:style>
      </p:cxnSp>
      <p:sp>
        <p:nvSpPr>
          <p:cNvPr id="173" name="Google Shape;173;p23"/>
          <p:cNvSpPr/>
          <p:nvPr/>
        </p:nvSpPr>
        <p:spPr>
          <a:xfrm>
            <a:off x="7058675" y="3728850"/>
            <a:ext cx="1897200" cy="1897200"/>
          </a:xfrm>
          <a:prstGeom prst="ellipse">
            <a:avLst/>
          </a:prstGeom>
          <a:solidFill>
            <a:schemeClr val="tx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FF0000"/>
                </a:solidFill>
              </a:rPr>
              <a:t>Databases</a:t>
            </a:r>
            <a:endParaRPr>
              <a:solidFill>
                <a:srgbClr val="FF0000"/>
              </a:solidFill>
            </a:endParaRPr>
          </a:p>
        </p:txBody>
      </p:sp>
      <p:sp>
        <p:nvSpPr>
          <p:cNvPr id="174" name="Google Shape;174;p23"/>
          <p:cNvSpPr txBox="1"/>
          <p:nvPr/>
        </p:nvSpPr>
        <p:spPr>
          <a:xfrm rot="3382494" flipH="1">
            <a:off x="6407244" y="3340147"/>
            <a:ext cx="1320797" cy="35695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a:t>ID#</a:t>
            </a:r>
            <a:endParaRPr sz="1200"/>
          </a:p>
        </p:txBody>
      </p:sp>
      <p:cxnSp>
        <p:nvCxnSpPr>
          <p:cNvPr id="175" name="Google Shape;175;p23"/>
          <p:cNvCxnSpPr/>
          <p:nvPr/>
        </p:nvCxnSpPr>
        <p:spPr>
          <a:xfrm>
            <a:off x="7088300" y="3167975"/>
            <a:ext cx="409500" cy="639900"/>
          </a:xfrm>
          <a:prstGeom prst="straightConnector1">
            <a:avLst/>
          </a:prstGeom>
          <a:ln w="76200">
            <a:solidFill>
              <a:schemeClr val="tx1"/>
            </a:solidFill>
            <a:headEnd type="none" w="med" len="med"/>
            <a:tailEnd type="triangle" w="med" len="med"/>
          </a:ln>
        </p:spPr>
        <p:style>
          <a:lnRef idx="3">
            <a:schemeClr val="accent6"/>
          </a:lnRef>
          <a:fillRef idx="0">
            <a:schemeClr val="accent6"/>
          </a:fillRef>
          <a:effectRef idx="2">
            <a:schemeClr val="accent6"/>
          </a:effectRef>
          <a:fontRef idx="minor">
            <a:schemeClr val="tx1"/>
          </a:fontRef>
        </p:style>
      </p:cxnSp>
      <p:sp>
        <p:nvSpPr>
          <p:cNvPr id="176" name="Google Shape;176;p23"/>
          <p:cNvSpPr txBox="1"/>
          <p:nvPr/>
        </p:nvSpPr>
        <p:spPr>
          <a:xfrm rot="3224610" flipH="1">
            <a:off x="7366835" y="3125950"/>
            <a:ext cx="1389920" cy="23821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200"/>
              <a:t>informations</a:t>
            </a:r>
            <a:endParaRPr sz="1200"/>
          </a:p>
        </p:txBody>
      </p:sp>
      <p:cxnSp>
        <p:nvCxnSpPr>
          <p:cNvPr id="177" name="Google Shape;177;p23"/>
          <p:cNvCxnSpPr/>
          <p:nvPr/>
        </p:nvCxnSpPr>
        <p:spPr>
          <a:xfrm rot="10800000">
            <a:off x="7600125" y="2988975"/>
            <a:ext cx="435000" cy="678000"/>
          </a:xfrm>
          <a:prstGeom prst="straightConnector1">
            <a:avLst/>
          </a:prstGeom>
          <a:ln w="76200">
            <a:solidFill>
              <a:schemeClr val="tx1"/>
            </a:solidFill>
            <a:headEnd type="none" w="med" len="med"/>
            <a:tailEnd type="triangle" w="med" len="med"/>
          </a:ln>
        </p:spPr>
        <p:style>
          <a:lnRef idx="3">
            <a:schemeClr val="accent6"/>
          </a:lnRef>
          <a:fillRef idx="0">
            <a:schemeClr val="accent6"/>
          </a:fillRef>
          <a:effectRef idx="2">
            <a:schemeClr val="accent6"/>
          </a:effectRef>
          <a:fontRef idx="minor">
            <a:schemeClr val="tx1"/>
          </a:fontRef>
        </p:style>
      </p:cxnSp>
      <p:sp>
        <p:nvSpPr>
          <p:cNvPr id="178" name="Google Shape;178;p23"/>
          <p:cNvSpPr txBox="1"/>
          <p:nvPr/>
        </p:nvSpPr>
        <p:spPr>
          <a:xfrm>
            <a:off x="7318600" y="1479075"/>
            <a:ext cx="7349400" cy="857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4"/>
          <p:cNvSpPr txBox="1"/>
          <p:nvPr/>
        </p:nvSpPr>
        <p:spPr>
          <a:xfrm>
            <a:off x="0" y="235225"/>
            <a:ext cx="9144000" cy="1353600"/>
          </a:xfrm>
          <a:prstGeom prst="rect">
            <a:avLst/>
          </a:prstGeom>
          <a:noFill/>
          <a:ln>
            <a:noFill/>
          </a:ln>
        </p:spPr>
        <p:txBody>
          <a:bodyPr spcFirstLastPara="1" wrap="square" lIns="91425" tIns="91425" rIns="91425" bIns="91425" anchor="ctr" anchorCtr="0">
            <a:noAutofit/>
          </a:bodyPr>
          <a:lstStyle/>
          <a:p>
            <a:pPr marL="0" lvl="0" indent="0" algn="ctr" rtl="0">
              <a:lnSpc>
                <a:spcPct val="107916"/>
              </a:lnSpc>
              <a:spcBef>
                <a:spcPts val="0"/>
              </a:spcBef>
              <a:spcAft>
                <a:spcPts val="800"/>
              </a:spcAft>
              <a:buNone/>
            </a:pPr>
            <a:r>
              <a:rPr lang="en-US" sz="3600" b="1">
                <a:solidFill>
                  <a:srgbClr val="FFFFFF"/>
                </a:solidFill>
                <a:latin typeface="Raleway"/>
                <a:ea typeface="Raleway"/>
                <a:cs typeface="Raleway"/>
                <a:sym typeface="Raleway"/>
              </a:rPr>
              <a:t>GUI Module</a:t>
            </a:r>
            <a:endParaRPr sz="3600"/>
          </a:p>
        </p:txBody>
      </p:sp>
      <p:sp>
        <p:nvSpPr>
          <p:cNvPr id="185" name="Google Shape;185;p24"/>
          <p:cNvSpPr txBox="1"/>
          <p:nvPr/>
        </p:nvSpPr>
        <p:spPr>
          <a:xfrm>
            <a:off x="762000" y="1778000"/>
            <a:ext cx="7718700" cy="4289700"/>
          </a:xfrm>
          <a:prstGeom prst="rect">
            <a:avLst/>
          </a:prstGeom>
          <a:noFill/>
          <a:ln>
            <a:noFill/>
          </a:ln>
        </p:spPr>
        <p:txBody>
          <a:bodyPr spcFirstLastPara="1" wrap="square" lIns="91425" tIns="91425" rIns="91425" bIns="91425" anchor="t" anchorCtr="0">
            <a:noAutofit/>
          </a:bodyPr>
          <a:lstStyle/>
          <a:p>
            <a:pPr marL="457200" lvl="0" indent="-457200" algn="l" rtl="0">
              <a:spcBef>
                <a:spcPts val="0"/>
              </a:spcBef>
              <a:spcAft>
                <a:spcPts val="0"/>
              </a:spcAft>
              <a:buSzPts val="3600"/>
              <a:buChar char="●"/>
            </a:pPr>
            <a:r>
              <a:rPr lang="en-US" sz="3200" dirty="0">
                <a:latin typeface="Raleway" panose="020B0604020202020204" charset="0"/>
              </a:rPr>
              <a:t>Combines all images from previous modules</a:t>
            </a:r>
          </a:p>
          <a:p>
            <a:pPr marL="457200" lvl="0" indent="-457200" algn="l" rtl="0">
              <a:spcBef>
                <a:spcPts val="0"/>
              </a:spcBef>
              <a:spcAft>
                <a:spcPts val="0"/>
              </a:spcAft>
              <a:buSzPts val="3600"/>
              <a:buChar char="●"/>
            </a:pPr>
            <a:r>
              <a:rPr lang="en-US" sz="3200" dirty="0">
                <a:latin typeface="Raleway" panose="020B0604020202020204" charset="0"/>
              </a:rPr>
              <a:t>Displays information from database in a clear and easy to understand way</a:t>
            </a:r>
          </a:p>
          <a:p>
            <a:pPr marL="457200" lvl="0" indent="-457200" algn="l" rtl="0">
              <a:spcBef>
                <a:spcPts val="0"/>
              </a:spcBef>
              <a:spcAft>
                <a:spcPts val="0"/>
              </a:spcAft>
              <a:buSzPts val="3600"/>
              <a:buChar char="●"/>
            </a:pPr>
            <a:r>
              <a:rPr lang="en-US" sz="3200" dirty="0">
                <a:latin typeface="Raleway" panose="020B0604020202020204" charset="0"/>
              </a:rPr>
              <a:t>If any charges/fees are found connected to the license plate, and alert will pop up</a:t>
            </a:r>
            <a:endParaRPr sz="3200" dirty="0">
              <a:latin typeface="Raleway" panose="020B0604020202020204" charset="0"/>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17"/>
          <p:cNvSpPr txBox="1"/>
          <p:nvPr/>
        </p:nvSpPr>
        <p:spPr>
          <a:xfrm>
            <a:off x="0" y="0"/>
            <a:ext cx="9144000" cy="1353600"/>
          </a:xfrm>
          <a:prstGeom prst="rect">
            <a:avLst/>
          </a:prstGeom>
          <a:noFill/>
          <a:ln>
            <a:noFill/>
          </a:ln>
        </p:spPr>
        <p:txBody>
          <a:bodyPr spcFirstLastPara="1" wrap="square" lIns="91425" tIns="91425" rIns="91425" bIns="91425" anchor="ctr" anchorCtr="0">
            <a:noAutofit/>
          </a:bodyPr>
          <a:lstStyle/>
          <a:p>
            <a:pPr marL="0" lvl="0" indent="0" algn="ctr" rtl="0">
              <a:lnSpc>
                <a:spcPct val="107916"/>
              </a:lnSpc>
              <a:spcBef>
                <a:spcPts val="0"/>
              </a:spcBef>
              <a:spcAft>
                <a:spcPts val="800"/>
              </a:spcAft>
              <a:buNone/>
            </a:pPr>
            <a:r>
              <a:rPr lang="en-US" sz="4200" b="1">
                <a:solidFill>
                  <a:srgbClr val="FFFFFF"/>
                </a:solidFill>
                <a:latin typeface="Raleway"/>
                <a:ea typeface="Raleway"/>
                <a:cs typeface="Raleway"/>
                <a:sym typeface="Raleway"/>
              </a:rPr>
              <a:t>Member Contribution</a:t>
            </a:r>
            <a:endParaRPr sz="4200"/>
          </a:p>
        </p:txBody>
      </p:sp>
      <p:sp>
        <p:nvSpPr>
          <p:cNvPr id="125" name="Google Shape;125;p17"/>
          <p:cNvSpPr txBox="1"/>
          <p:nvPr/>
        </p:nvSpPr>
        <p:spPr>
          <a:xfrm>
            <a:off x="0" y="1752321"/>
            <a:ext cx="9144000" cy="4949700"/>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EAD594"/>
              </a:buClr>
              <a:buSzPts val="2800"/>
              <a:buFont typeface="Allerta"/>
              <a:buNone/>
            </a:pPr>
            <a:r>
              <a:rPr lang="en-US" sz="2800" b="1" u="sng" dirty="0">
                <a:latin typeface="Raleway"/>
                <a:ea typeface="Raleway"/>
                <a:cs typeface="Raleway"/>
                <a:sym typeface="Raleway"/>
              </a:rPr>
              <a:t>Mark Dagraca</a:t>
            </a:r>
            <a:r>
              <a:rPr lang="en-US" sz="2800" b="1" i="0" u="none" strike="noStrike" cap="none" dirty="0">
                <a:latin typeface="Raleway"/>
                <a:ea typeface="Raleway"/>
                <a:cs typeface="Raleway"/>
                <a:sym typeface="Raleway"/>
              </a:rPr>
              <a:t>:</a:t>
            </a:r>
            <a:r>
              <a:rPr lang="en-US" sz="2800" i="0" u="none" strike="noStrike" cap="none" dirty="0">
                <a:latin typeface="Raleway"/>
                <a:ea typeface="Raleway"/>
                <a:cs typeface="Raleway"/>
                <a:sym typeface="Raleway"/>
              </a:rPr>
              <a:t> </a:t>
            </a:r>
            <a:r>
              <a:rPr lang="en-US" sz="2800" dirty="0">
                <a:latin typeface="Raleway"/>
                <a:ea typeface="Raleway"/>
                <a:cs typeface="Raleway"/>
                <a:sym typeface="Raleway"/>
              </a:rPr>
              <a:t>C</a:t>
            </a:r>
            <a:r>
              <a:rPr lang="en-US" sz="2800" i="0" u="none" strike="noStrike" cap="none" dirty="0">
                <a:latin typeface="Raleway"/>
                <a:ea typeface="Raleway"/>
                <a:cs typeface="Raleway"/>
                <a:sym typeface="Raleway"/>
              </a:rPr>
              <a:t>oded </a:t>
            </a:r>
            <a:r>
              <a:rPr lang="en-US" sz="2800" dirty="0">
                <a:latin typeface="Raleway"/>
                <a:ea typeface="Raleway"/>
                <a:cs typeface="Raleway"/>
                <a:sym typeface="Raleway"/>
              </a:rPr>
              <a:t>Character Recognition module</a:t>
            </a:r>
            <a:r>
              <a:rPr lang="en-US" sz="2800" i="0" u="none" strike="noStrike" cap="none" dirty="0">
                <a:latin typeface="Raleway"/>
                <a:ea typeface="Raleway"/>
                <a:cs typeface="Raleway"/>
                <a:sym typeface="Raleway"/>
              </a:rPr>
              <a:t> and</a:t>
            </a:r>
            <a:r>
              <a:rPr lang="en-US" sz="2800" dirty="0">
                <a:latin typeface="Raleway"/>
                <a:ea typeface="Raleway"/>
                <a:cs typeface="Raleway"/>
                <a:sym typeface="Raleway"/>
              </a:rPr>
              <a:t> resource code</a:t>
            </a:r>
            <a:r>
              <a:rPr lang="en-US" sz="2800" i="0" u="none" strike="noStrike" cap="none" dirty="0">
                <a:latin typeface="Raleway"/>
                <a:ea typeface="Raleway"/>
                <a:cs typeface="Raleway"/>
                <a:sym typeface="Raleway"/>
              </a:rPr>
              <a:t> </a:t>
            </a:r>
            <a:r>
              <a:rPr lang="en-US" sz="2800" dirty="0">
                <a:latin typeface="Raleway"/>
                <a:ea typeface="Raleway"/>
                <a:cs typeface="Raleway"/>
                <a:sym typeface="Raleway"/>
              </a:rPr>
              <a:t>and</a:t>
            </a:r>
            <a:r>
              <a:rPr lang="en-US" sz="2800" i="0" u="none" strike="noStrike" cap="none" dirty="0">
                <a:latin typeface="Raleway"/>
                <a:ea typeface="Raleway"/>
                <a:cs typeface="Raleway"/>
                <a:sym typeface="Raleway"/>
              </a:rPr>
              <a:t> provided material for the SRS. Attended 100% of meetings.  Set up and organized the codebase</a:t>
            </a:r>
            <a:br>
              <a:rPr lang="en-US" sz="2800" i="0" u="none" strike="noStrike" cap="none" dirty="0">
                <a:latin typeface="Raleway"/>
                <a:ea typeface="Raleway"/>
                <a:cs typeface="Raleway"/>
                <a:sym typeface="Raleway"/>
              </a:rPr>
            </a:br>
            <a:r>
              <a:rPr lang="en-US" sz="2800" b="1" u="sng" dirty="0">
                <a:latin typeface="Raleway"/>
                <a:ea typeface="Raleway"/>
                <a:cs typeface="Raleway"/>
                <a:sym typeface="Raleway"/>
              </a:rPr>
              <a:t>Ryan Peralta:</a:t>
            </a:r>
            <a:r>
              <a:rPr lang="en-US" sz="2800" dirty="0">
                <a:latin typeface="Raleway"/>
                <a:ea typeface="Raleway"/>
                <a:cs typeface="Raleway"/>
                <a:sym typeface="Raleway"/>
              </a:rPr>
              <a:t> Coded object recognition module, provided information for the SRS, edited the SRS, created DFD 0 and DFD 1. Attended 100% of meetings.</a:t>
            </a:r>
            <a:endParaRPr sz="2800" dirty="0">
              <a:latin typeface="Raleway"/>
              <a:ea typeface="Raleway"/>
              <a:cs typeface="Raleway"/>
              <a:sym typeface="Raleway"/>
            </a:endParaRPr>
          </a:p>
          <a:p>
            <a:pPr marL="0" marR="0" lvl="0" indent="0" algn="l" rtl="0">
              <a:lnSpc>
                <a:spcPct val="100000"/>
              </a:lnSpc>
              <a:spcBef>
                <a:spcPts val="0"/>
              </a:spcBef>
              <a:spcAft>
                <a:spcPts val="0"/>
              </a:spcAft>
              <a:buClr>
                <a:srgbClr val="EAD594"/>
              </a:buClr>
              <a:buSzPts val="2800"/>
              <a:buFont typeface="Allerta"/>
              <a:buNone/>
            </a:pPr>
            <a:r>
              <a:rPr lang="en-US" sz="2800" b="1" u="sng" dirty="0" err="1">
                <a:latin typeface="Raleway"/>
                <a:ea typeface="Raleway"/>
                <a:cs typeface="Raleway"/>
                <a:sym typeface="Raleway"/>
              </a:rPr>
              <a:t>Yijie</a:t>
            </a:r>
            <a:r>
              <a:rPr lang="en-US" sz="2800" b="1" u="sng" dirty="0">
                <a:latin typeface="Raleway"/>
                <a:ea typeface="Raleway"/>
                <a:cs typeface="Raleway"/>
                <a:sym typeface="Raleway"/>
              </a:rPr>
              <a:t> Li: </a:t>
            </a:r>
            <a:r>
              <a:rPr lang="en-US" sz="2800" dirty="0">
                <a:latin typeface="Raleway"/>
                <a:ea typeface="Raleway"/>
                <a:cs typeface="Raleway"/>
                <a:sym typeface="Raleway"/>
              </a:rPr>
              <a:t>Coded Database Search module and generated data for the database, provided information for the SRS Attended 100% of meetings. </a:t>
            </a:r>
            <a:endParaRPr sz="2800" dirty="0">
              <a:latin typeface="Raleway"/>
              <a:ea typeface="Raleway"/>
              <a:cs typeface="Raleway"/>
              <a:sym typeface="Raleway"/>
            </a:endParaRPr>
          </a:p>
          <a:p>
            <a:pPr marL="0" marR="0" lvl="0" indent="0" algn="l" rtl="0">
              <a:lnSpc>
                <a:spcPct val="100000"/>
              </a:lnSpc>
              <a:spcBef>
                <a:spcPts val="0"/>
              </a:spcBef>
              <a:spcAft>
                <a:spcPts val="0"/>
              </a:spcAft>
              <a:buClr>
                <a:srgbClr val="EAD594"/>
              </a:buClr>
              <a:buSzPts val="2800"/>
              <a:buFont typeface="Allerta"/>
              <a:buNone/>
            </a:pPr>
            <a:r>
              <a:rPr lang="en-US" sz="2800" b="1" u="sng" dirty="0">
                <a:latin typeface="Raleway"/>
                <a:ea typeface="Raleway"/>
                <a:cs typeface="Raleway"/>
                <a:sym typeface="Raleway"/>
              </a:rPr>
              <a:t>Yi Wu: </a:t>
            </a:r>
            <a:r>
              <a:rPr lang="en-US" sz="2800" dirty="0">
                <a:latin typeface="Raleway"/>
                <a:ea typeface="Raleway"/>
                <a:cs typeface="Raleway"/>
                <a:sym typeface="Raleway"/>
              </a:rPr>
              <a:t>.Coded GUI </a:t>
            </a:r>
            <a:r>
              <a:rPr lang="en-US" sz="2800" dirty="0" err="1">
                <a:latin typeface="Raleway"/>
                <a:ea typeface="Raleway"/>
                <a:cs typeface="Raleway"/>
                <a:sym typeface="Raleway"/>
              </a:rPr>
              <a:t>module,provided</a:t>
            </a:r>
            <a:r>
              <a:rPr lang="en-US" sz="2800" dirty="0">
                <a:latin typeface="Raleway"/>
                <a:ea typeface="Raleway"/>
                <a:cs typeface="Raleway"/>
                <a:sym typeface="Raleway"/>
              </a:rPr>
              <a:t> information for the SRS. Attended 96.8% of the meetings.</a:t>
            </a:r>
            <a:br>
              <a:rPr lang="en-US" sz="2800" i="0" u="none" strike="noStrike" cap="none" dirty="0">
                <a:latin typeface="Raleway"/>
                <a:ea typeface="Raleway"/>
                <a:cs typeface="Raleway"/>
                <a:sym typeface="Raleway"/>
              </a:rPr>
            </a:br>
            <a:br>
              <a:rPr lang="en-US" sz="2400" i="0" u="none" strike="noStrike" cap="none" dirty="0">
                <a:latin typeface="Raleway"/>
                <a:ea typeface="Raleway"/>
                <a:cs typeface="Raleway"/>
                <a:sym typeface="Raleway"/>
              </a:rPr>
            </a:br>
            <a:endParaRPr sz="2400" i="0" u="none" strike="noStrike" cap="none" dirty="0">
              <a:latin typeface="Raleway"/>
              <a:ea typeface="Raleway"/>
              <a:cs typeface="Raleway"/>
              <a:sym typeface="Raleway"/>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4"/>
          <p:cNvSpPr txBox="1"/>
          <p:nvPr/>
        </p:nvSpPr>
        <p:spPr>
          <a:xfrm>
            <a:off x="0" y="235225"/>
            <a:ext cx="9144000" cy="1353600"/>
          </a:xfrm>
          <a:prstGeom prst="rect">
            <a:avLst/>
          </a:prstGeom>
          <a:noFill/>
          <a:ln>
            <a:noFill/>
          </a:ln>
        </p:spPr>
        <p:txBody>
          <a:bodyPr spcFirstLastPara="1" wrap="square" lIns="91425" tIns="91425" rIns="91425" bIns="91425" anchor="ctr" anchorCtr="0">
            <a:noAutofit/>
          </a:bodyPr>
          <a:lstStyle/>
          <a:p>
            <a:pPr marL="0" lvl="0" indent="0" algn="ctr" rtl="0">
              <a:lnSpc>
                <a:spcPct val="107916"/>
              </a:lnSpc>
              <a:spcBef>
                <a:spcPts val="0"/>
              </a:spcBef>
              <a:spcAft>
                <a:spcPts val="800"/>
              </a:spcAft>
              <a:buNone/>
            </a:pPr>
            <a:r>
              <a:rPr lang="en-US" sz="4200" b="1">
                <a:solidFill>
                  <a:srgbClr val="FFFFFF"/>
                </a:solidFill>
                <a:latin typeface="Raleway"/>
                <a:ea typeface="Raleway"/>
                <a:cs typeface="Raleway"/>
                <a:sym typeface="Raleway"/>
              </a:rPr>
              <a:t>Project Description</a:t>
            </a:r>
            <a:endParaRPr sz="4200"/>
          </a:p>
        </p:txBody>
      </p:sp>
      <p:sp>
        <p:nvSpPr>
          <p:cNvPr id="74" name="Google Shape;74;p14"/>
          <p:cNvSpPr txBox="1"/>
          <p:nvPr/>
        </p:nvSpPr>
        <p:spPr>
          <a:xfrm>
            <a:off x="0" y="1194600"/>
            <a:ext cx="9144000" cy="5739600"/>
          </a:xfrm>
          <a:prstGeom prst="rect">
            <a:avLst/>
          </a:prstGeom>
          <a:noFill/>
          <a:ln>
            <a:noFill/>
          </a:ln>
        </p:spPr>
        <p:txBody>
          <a:bodyPr spcFirstLastPara="1" wrap="square" lIns="91425" tIns="91425" rIns="91425" bIns="91425" anchor="t" anchorCtr="0">
            <a:noAutofit/>
          </a:bodyPr>
          <a:lstStyle/>
          <a:p>
            <a:pPr marL="457200" lvl="0" indent="-387350" algn="l" rtl="0">
              <a:spcBef>
                <a:spcPts val="0"/>
              </a:spcBef>
              <a:spcAft>
                <a:spcPts val="0"/>
              </a:spcAft>
              <a:buClr>
                <a:srgbClr val="CFE2F3"/>
              </a:buClr>
              <a:buSzPts val="2500"/>
              <a:buFont typeface="Raleway"/>
              <a:buChar char="●"/>
            </a:pPr>
            <a:r>
              <a:rPr lang="en-US" sz="2500" dirty="0">
                <a:latin typeface="Raleway"/>
                <a:ea typeface="Raleway"/>
                <a:cs typeface="Raleway"/>
                <a:sym typeface="Raleway"/>
              </a:rPr>
              <a:t>The Automatic License Plate Reader, ALPR, is a program that was designed to detect license plate present in an image and read the plate number.</a:t>
            </a:r>
            <a:endParaRPr sz="2500" dirty="0">
              <a:latin typeface="Raleway"/>
              <a:ea typeface="Raleway"/>
              <a:cs typeface="Raleway"/>
              <a:sym typeface="Raleway"/>
            </a:endParaRPr>
          </a:p>
          <a:p>
            <a:pPr marL="457200" lvl="0" indent="-387350" algn="l" rtl="0">
              <a:spcBef>
                <a:spcPts val="0"/>
              </a:spcBef>
              <a:spcAft>
                <a:spcPts val="0"/>
              </a:spcAft>
              <a:buClr>
                <a:srgbClr val="CFE2F3"/>
              </a:buClr>
              <a:buSzPts val="2500"/>
              <a:buFont typeface="Raleway"/>
              <a:buChar char="●"/>
            </a:pPr>
            <a:r>
              <a:rPr lang="en-US" sz="2500" dirty="0">
                <a:latin typeface="Raleway"/>
                <a:ea typeface="Raleway"/>
                <a:cs typeface="Raleway"/>
                <a:sym typeface="Raleway"/>
              </a:rPr>
              <a:t>Law enforcement offices who use the ALPR, will be able to connect their databases to the program and receive alerts when vehicles have any outstanding charges or flags. This will alert the officer using the program to the malfeasance, and prompt him/her to action.</a:t>
            </a:r>
          </a:p>
          <a:p>
            <a:pPr marL="457200" indent="-387350">
              <a:buClr>
                <a:srgbClr val="CFE2F3"/>
              </a:buClr>
              <a:buSzPts val="2500"/>
              <a:buFont typeface="Raleway"/>
              <a:buChar char="●"/>
            </a:pPr>
            <a:r>
              <a:rPr lang="en-US" sz="2500" dirty="0">
                <a:latin typeface="Raleway"/>
                <a:ea typeface="Raleway"/>
                <a:cs typeface="Raleway"/>
                <a:sym typeface="Raleway"/>
              </a:rPr>
              <a:t>An image of the front or back end of a vehicle will be used as input, and a graphic interface will be used to display a cropped image of the license plate, an edited version of the input image highlighting the plate, and all pertinent information connected to the plate.</a:t>
            </a:r>
          </a:p>
          <a:p>
            <a:pPr marL="457200" lvl="0" indent="-387350" algn="l" rtl="0">
              <a:spcBef>
                <a:spcPts val="0"/>
              </a:spcBef>
              <a:spcAft>
                <a:spcPts val="0"/>
              </a:spcAft>
              <a:buClr>
                <a:srgbClr val="CFE2F3"/>
              </a:buClr>
              <a:buSzPts val="2500"/>
              <a:buFont typeface="Raleway"/>
              <a:buChar char="●"/>
            </a:pPr>
            <a:endParaRPr sz="2500" dirty="0">
              <a:latin typeface="Raleway"/>
              <a:ea typeface="Raleway"/>
              <a:cs typeface="Raleway"/>
              <a:sym typeface="Raleway"/>
            </a:endParaRPr>
          </a:p>
          <a:p>
            <a:pPr marL="457200" lvl="0" indent="0" algn="l" rtl="0">
              <a:spcBef>
                <a:spcPts val="0"/>
              </a:spcBef>
              <a:spcAft>
                <a:spcPts val="0"/>
              </a:spcAft>
              <a:buNone/>
            </a:pPr>
            <a:endParaRPr sz="2400" dirty="0">
              <a:latin typeface="Raleway"/>
              <a:ea typeface="Raleway"/>
              <a:cs typeface="Raleway"/>
              <a:sym typeface="Raleway"/>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4EF51F-7746-4235-AEB3-BBC4926934CD}"/>
              </a:ext>
            </a:extLst>
          </p:cNvPr>
          <p:cNvSpPr>
            <a:spLocks noGrp="1"/>
          </p:cNvSpPr>
          <p:nvPr>
            <p:ph type="title"/>
          </p:nvPr>
        </p:nvSpPr>
        <p:spPr/>
        <p:txBody>
          <a:bodyPr/>
          <a:lstStyle/>
          <a:p>
            <a:pPr algn="ctr"/>
            <a:r>
              <a:rPr lang="en-US" dirty="0">
                <a:latin typeface="Raleway" panose="020B0604020202020204" charset="0"/>
              </a:rPr>
              <a:t>Current Solutions</a:t>
            </a:r>
          </a:p>
        </p:txBody>
      </p:sp>
      <p:pic>
        <p:nvPicPr>
          <p:cNvPr id="1026" name="Picture 2" descr="Image result for alpr">
            <a:extLst>
              <a:ext uri="{FF2B5EF4-FFF2-40B4-BE49-F238E27FC236}">
                <a16:creationId xmlns:a16="http://schemas.microsoft.com/office/drawing/2014/main" id="{E46380A0-171A-4563-BD48-7DD4EB5693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5268" y="2182410"/>
            <a:ext cx="6019800" cy="37242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6347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4F9E0D9-2ACF-4A22-A0C7-E1A89864FCFC}"/>
              </a:ext>
            </a:extLst>
          </p:cNvPr>
          <p:cNvSpPr>
            <a:spLocks noGrp="1"/>
          </p:cNvSpPr>
          <p:nvPr>
            <p:ph type="title"/>
          </p:nvPr>
        </p:nvSpPr>
        <p:spPr>
          <a:xfrm>
            <a:off x="457201" y="609601"/>
            <a:ext cx="7772400" cy="1456267"/>
          </a:xfrm>
        </p:spPr>
        <p:txBody>
          <a:bodyPr/>
          <a:lstStyle/>
          <a:p>
            <a:pPr algn="ctr"/>
            <a:r>
              <a:rPr lang="en-US" dirty="0">
                <a:latin typeface="Raleway" panose="020B0604020202020204" charset="0"/>
              </a:rPr>
              <a:t>Our Solution</a:t>
            </a:r>
          </a:p>
        </p:txBody>
      </p:sp>
      <p:pic>
        <p:nvPicPr>
          <p:cNvPr id="2050" name="Picture 2" descr="Image result for Web Cam">
            <a:extLst>
              <a:ext uri="{FF2B5EF4-FFF2-40B4-BE49-F238E27FC236}">
                <a16:creationId xmlns:a16="http://schemas.microsoft.com/office/drawing/2014/main" id="{9060843E-F6EC-4D8B-84A3-3BD1DE8A4D2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1896" y="1619157"/>
            <a:ext cx="5778863" cy="50470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60392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5"/>
          <p:cNvSpPr/>
          <p:nvPr/>
        </p:nvSpPr>
        <p:spPr>
          <a:xfrm>
            <a:off x="81638" y="2457340"/>
            <a:ext cx="1710600" cy="1064400"/>
          </a:xfrm>
          <a:prstGeom prst="rect">
            <a:avLst/>
          </a:prstGeom>
          <a:solidFill>
            <a:schemeClr val="tx1"/>
          </a:solidFill>
          <a:ln>
            <a:solidFill>
              <a:schemeClr val="bg1"/>
            </a:solid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sz="2200" b="1" dirty="0">
                <a:solidFill>
                  <a:schemeClr val="bg1"/>
                </a:solidFill>
              </a:rPr>
              <a:t>Camera</a:t>
            </a:r>
            <a:endParaRPr sz="2200" b="1" dirty="0">
              <a:solidFill>
                <a:schemeClr val="bg1"/>
              </a:solidFill>
            </a:endParaRPr>
          </a:p>
        </p:txBody>
      </p:sp>
      <p:cxnSp>
        <p:nvCxnSpPr>
          <p:cNvPr id="81" name="Google Shape;81;p15"/>
          <p:cNvCxnSpPr>
            <a:stCxn id="80" idx="3"/>
          </p:cNvCxnSpPr>
          <p:nvPr/>
        </p:nvCxnSpPr>
        <p:spPr>
          <a:xfrm>
            <a:off x="1792238" y="2989540"/>
            <a:ext cx="1109400" cy="0"/>
          </a:xfrm>
          <a:prstGeom prst="straightConnector1">
            <a:avLst/>
          </a:prstGeom>
          <a:ln>
            <a:solidFill>
              <a:schemeClr val="tx1"/>
            </a:solidFill>
            <a:headEnd type="none" w="med" len="med"/>
            <a:tailEnd type="triangle" w="lg" len="med"/>
          </a:ln>
        </p:spPr>
        <p:style>
          <a:lnRef idx="3">
            <a:schemeClr val="accent6"/>
          </a:lnRef>
          <a:fillRef idx="0">
            <a:schemeClr val="accent6"/>
          </a:fillRef>
          <a:effectRef idx="2">
            <a:schemeClr val="accent6"/>
          </a:effectRef>
          <a:fontRef idx="minor">
            <a:schemeClr val="tx1"/>
          </a:fontRef>
        </p:style>
      </p:cxnSp>
      <p:sp>
        <p:nvSpPr>
          <p:cNvPr id="82" name="Google Shape;82;p15"/>
          <p:cNvSpPr/>
          <p:nvPr/>
        </p:nvSpPr>
        <p:spPr>
          <a:xfrm>
            <a:off x="2901412" y="1588825"/>
            <a:ext cx="2770800" cy="4080300"/>
          </a:xfrm>
          <a:prstGeom prst="rect">
            <a:avLst/>
          </a:prstGeom>
          <a:solidFill>
            <a:schemeClr val="tx1"/>
          </a:solidFill>
          <a:ln>
            <a:solidFill>
              <a:schemeClr val="bg1"/>
            </a:solid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sz="2200" b="1" dirty="0">
                <a:solidFill>
                  <a:schemeClr val="bg1"/>
                </a:solidFill>
              </a:rPr>
              <a:t>ALPR</a:t>
            </a:r>
            <a:endParaRPr sz="2200" b="1" dirty="0">
              <a:solidFill>
                <a:schemeClr val="bg1"/>
              </a:solidFill>
            </a:endParaRPr>
          </a:p>
          <a:p>
            <a:pPr marL="457200" lvl="0" indent="-368300" algn="l" rtl="0">
              <a:spcBef>
                <a:spcPts val="1000"/>
              </a:spcBef>
              <a:spcAft>
                <a:spcPts val="0"/>
              </a:spcAft>
              <a:buSzPts val="2200"/>
              <a:buChar char="●"/>
            </a:pPr>
            <a:r>
              <a:rPr lang="en-US" sz="2200" dirty="0">
                <a:solidFill>
                  <a:schemeClr val="bg1"/>
                </a:solidFill>
              </a:rPr>
              <a:t>Object Recognition</a:t>
            </a:r>
            <a:endParaRPr sz="2200" dirty="0">
              <a:solidFill>
                <a:schemeClr val="bg1"/>
              </a:solidFill>
            </a:endParaRPr>
          </a:p>
          <a:p>
            <a:pPr marL="457200" lvl="0" indent="-368300" algn="l" rtl="0">
              <a:spcBef>
                <a:spcPts val="0"/>
              </a:spcBef>
              <a:spcAft>
                <a:spcPts val="0"/>
              </a:spcAft>
              <a:buSzPts val="2200"/>
              <a:buChar char="●"/>
            </a:pPr>
            <a:r>
              <a:rPr lang="en-US" sz="2200" dirty="0">
                <a:solidFill>
                  <a:schemeClr val="bg1"/>
                </a:solidFill>
              </a:rPr>
              <a:t>Optical Character Recognition</a:t>
            </a:r>
            <a:endParaRPr sz="2200" dirty="0">
              <a:solidFill>
                <a:schemeClr val="bg1"/>
              </a:solidFill>
            </a:endParaRPr>
          </a:p>
          <a:p>
            <a:pPr marL="457200" lvl="0" indent="-368300" algn="l" rtl="0">
              <a:spcBef>
                <a:spcPts val="0"/>
              </a:spcBef>
              <a:spcAft>
                <a:spcPts val="0"/>
              </a:spcAft>
              <a:buSzPts val="2200"/>
              <a:buChar char="●"/>
            </a:pPr>
            <a:r>
              <a:rPr lang="en-US" sz="2200" dirty="0">
                <a:solidFill>
                  <a:schemeClr val="bg1"/>
                </a:solidFill>
              </a:rPr>
              <a:t>Communication Function</a:t>
            </a:r>
            <a:endParaRPr sz="2200" dirty="0">
              <a:solidFill>
                <a:schemeClr val="bg1"/>
              </a:solidFill>
            </a:endParaRPr>
          </a:p>
          <a:p>
            <a:pPr marL="457200" lvl="0" indent="-368300" algn="l" rtl="0">
              <a:spcBef>
                <a:spcPts val="0"/>
              </a:spcBef>
              <a:spcAft>
                <a:spcPts val="0"/>
              </a:spcAft>
              <a:buSzPts val="2200"/>
              <a:buChar char="●"/>
            </a:pPr>
            <a:r>
              <a:rPr lang="en-US" sz="2200" dirty="0">
                <a:solidFill>
                  <a:schemeClr val="bg1"/>
                </a:solidFill>
              </a:rPr>
              <a:t>User Interface</a:t>
            </a:r>
            <a:endParaRPr sz="2200" dirty="0">
              <a:solidFill>
                <a:schemeClr val="bg1"/>
              </a:solidFill>
            </a:endParaRPr>
          </a:p>
        </p:txBody>
      </p:sp>
      <p:cxnSp>
        <p:nvCxnSpPr>
          <p:cNvPr id="83" name="Google Shape;83;p15"/>
          <p:cNvCxnSpPr>
            <a:endCxn id="84" idx="1"/>
          </p:cNvCxnSpPr>
          <p:nvPr/>
        </p:nvCxnSpPr>
        <p:spPr>
          <a:xfrm>
            <a:off x="5672372" y="2989540"/>
            <a:ext cx="1679400" cy="0"/>
          </a:xfrm>
          <a:prstGeom prst="straightConnector1">
            <a:avLst/>
          </a:prstGeom>
          <a:ln>
            <a:solidFill>
              <a:schemeClr val="tx1"/>
            </a:solidFill>
            <a:headEnd type="none" w="med" len="med"/>
            <a:tailEnd type="triangle" w="lg" len="med"/>
          </a:ln>
        </p:spPr>
        <p:style>
          <a:lnRef idx="3">
            <a:schemeClr val="accent6"/>
          </a:lnRef>
          <a:fillRef idx="0">
            <a:schemeClr val="accent6"/>
          </a:fillRef>
          <a:effectRef idx="2">
            <a:schemeClr val="accent6"/>
          </a:effectRef>
          <a:fontRef idx="minor">
            <a:schemeClr val="tx1"/>
          </a:fontRef>
        </p:style>
      </p:cxnSp>
      <p:sp>
        <p:nvSpPr>
          <p:cNvPr id="84" name="Google Shape;84;p15"/>
          <p:cNvSpPr/>
          <p:nvPr/>
        </p:nvSpPr>
        <p:spPr>
          <a:xfrm>
            <a:off x="7351772" y="2457340"/>
            <a:ext cx="1710600" cy="1064400"/>
          </a:xfrm>
          <a:prstGeom prst="rect">
            <a:avLst/>
          </a:prstGeom>
          <a:solidFill>
            <a:schemeClr val="tx1"/>
          </a:solidFill>
          <a:ln>
            <a:solidFill>
              <a:schemeClr val="bg1"/>
            </a:solidFill>
          </a:ln>
        </p:spPr>
        <p:style>
          <a:lnRef idx="0">
            <a:scrgbClr r="0" g="0" b="0"/>
          </a:lnRef>
          <a:fillRef idx="0">
            <a:scrgbClr r="0" g="0" b="0"/>
          </a:fillRef>
          <a:effectRef idx="0">
            <a:scrgbClr r="0" g="0" b="0"/>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sz="2200" b="1" dirty="0">
                <a:solidFill>
                  <a:schemeClr val="bg1"/>
                </a:solidFill>
              </a:rPr>
              <a:t>User</a:t>
            </a:r>
            <a:endParaRPr sz="2200" b="1" dirty="0">
              <a:solidFill>
                <a:schemeClr val="bg1"/>
              </a:solidFill>
            </a:endParaRPr>
          </a:p>
        </p:txBody>
      </p:sp>
      <p:sp>
        <p:nvSpPr>
          <p:cNvPr id="85" name="Google Shape;85;p15"/>
          <p:cNvSpPr txBox="1"/>
          <p:nvPr/>
        </p:nvSpPr>
        <p:spPr>
          <a:xfrm>
            <a:off x="1701626" y="2472790"/>
            <a:ext cx="1290600" cy="385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a:t>image</a:t>
            </a:r>
            <a:endParaRPr sz="2000"/>
          </a:p>
        </p:txBody>
      </p:sp>
      <p:sp>
        <p:nvSpPr>
          <p:cNvPr id="86" name="Google Shape;86;p15"/>
          <p:cNvSpPr txBox="1"/>
          <p:nvPr/>
        </p:nvSpPr>
        <p:spPr>
          <a:xfrm>
            <a:off x="5799013" y="2457350"/>
            <a:ext cx="1879800" cy="41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000"/>
              <a:t>information</a:t>
            </a:r>
            <a:endParaRPr sz="2000"/>
          </a:p>
        </p:txBody>
      </p:sp>
      <p:sp>
        <p:nvSpPr>
          <p:cNvPr id="87" name="Google Shape;87;p15"/>
          <p:cNvSpPr txBox="1"/>
          <p:nvPr/>
        </p:nvSpPr>
        <p:spPr>
          <a:xfrm>
            <a:off x="0" y="235225"/>
            <a:ext cx="9144000" cy="1353600"/>
          </a:xfrm>
          <a:prstGeom prst="rect">
            <a:avLst/>
          </a:prstGeom>
          <a:noFill/>
          <a:ln>
            <a:noFill/>
          </a:ln>
        </p:spPr>
        <p:txBody>
          <a:bodyPr spcFirstLastPara="1" wrap="square" lIns="91425" tIns="91425" rIns="91425" bIns="91425" anchor="ctr" anchorCtr="0">
            <a:noAutofit/>
          </a:bodyPr>
          <a:lstStyle/>
          <a:p>
            <a:pPr marL="0" lvl="0" indent="0" algn="ctr" rtl="0">
              <a:lnSpc>
                <a:spcPct val="107916"/>
              </a:lnSpc>
              <a:spcBef>
                <a:spcPts val="0"/>
              </a:spcBef>
              <a:spcAft>
                <a:spcPts val="800"/>
              </a:spcAft>
              <a:buNone/>
            </a:pPr>
            <a:r>
              <a:rPr lang="en-US" sz="4200" b="1">
                <a:solidFill>
                  <a:srgbClr val="FFFFFF"/>
                </a:solidFill>
                <a:latin typeface="Raleway"/>
                <a:ea typeface="Raleway"/>
                <a:cs typeface="Raleway"/>
                <a:sym typeface="Raleway"/>
              </a:rPr>
              <a:t>DFD </a:t>
            </a:r>
            <a:r>
              <a:rPr lang="en-US" sz="4200" b="1">
                <a:solidFill>
                  <a:srgbClr val="FFFFFF"/>
                </a:solidFill>
                <a:latin typeface="Lato"/>
                <a:ea typeface="Lato"/>
                <a:cs typeface="Lato"/>
                <a:sym typeface="Lato"/>
              </a:rPr>
              <a:t>0</a:t>
            </a:r>
            <a:r>
              <a:rPr lang="en-US" sz="4200" b="1">
                <a:solidFill>
                  <a:srgbClr val="FFFFFF"/>
                </a:solidFill>
                <a:latin typeface="Raleway"/>
                <a:ea typeface="Raleway"/>
                <a:cs typeface="Raleway"/>
                <a:sym typeface="Raleway"/>
              </a:rPr>
              <a:t> </a:t>
            </a:r>
            <a:endParaRPr sz="42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1" nodeType="clickEffect">
                                  <p:stCondLst>
                                    <p:cond delay="0"/>
                                  </p:stCondLst>
                                  <p:childTnLst>
                                    <p:set>
                                      <p:cBhvr>
                                        <p:cTn id="6" dur="1" fill="hold">
                                          <p:stCondLst>
                                            <p:cond delay="0"/>
                                          </p:stCondLst>
                                        </p:cTn>
                                        <p:tgtEl>
                                          <p:spTgt spid="80"/>
                                        </p:tgtEl>
                                        <p:attrNameLst>
                                          <p:attrName>style.visibility</p:attrName>
                                        </p:attrNameLst>
                                      </p:cBhvr>
                                      <p:to>
                                        <p:strVal val="visible"/>
                                      </p:to>
                                    </p:set>
                                    <p:animEffect transition="in" filter="wipe(left)">
                                      <p:cBhvr>
                                        <p:cTn id="7" dur="500"/>
                                        <p:tgtEl>
                                          <p:spTgt spid="80"/>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81"/>
                                        </p:tgtEl>
                                        <p:attrNameLst>
                                          <p:attrName>style.visibility</p:attrName>
                                        </p:attrNameLst>
                                      </p:cBhvr>
                                      <p:to>
                                        <p:strVal val="visible"/>
                                      </p:to>
                                    </p:set>
                                    <p:animEffect transition="in" filter="wipe(left)">
                                      <p:cBhvr>
                                        <p:cTn id="11" dur="500"/>
                                        <p:tgtEl>
                                          <p:spTgt spid="81"/>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85"/>
                                        </p:tgtEl>
                                        <p:attrNameLst>
                                          <p:attrName>style.visibility</p:attrName>
                                        </p:attrNameLst>
                                      </p:cBhvr>
                                      <p:to>
                                        <p:strVal val="visible"/>
                                      </p:to>
                                    </p:set>
                                    <p:animEffect transition="in" filter="wipe(left)">
                                      <p:cBhvr>
                                        <p:cTn id="14" dur="500"/>
                                        <p:tgtEl>
                                          <p:spTgt spid="85"/>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8" fill="hold" grpId="1" nodeType="clickEffect">
                                  <p:stCondLst>
                                    <p:cond delay="0"/>
                                  </p:stCondLst>
                                  <p:childTnLst>
                                    <p:set>
                                      <p:cBhvr>
                                        <p:cTn id="18" dur="1" fill="hold">
                                          <p:stCondLst>
                                            <p:cond delay="0"/>
                                          </p:stCondLst>
                                        </p:cTn>
                                        <p:tgtEl>
                                          <p:spTgt spid="82"/>
                                        </p:tgtEl>
                                        <p:attrNameLst>
                                          <p:attrName>style.visibility</p:attrName>
                                        </p:attrNameLst>
                                      </p:cBhvr>
                                      <p:to>
                                        <p:strVal val="visible"/>
                                      </p:to>
                                    </p:set>
                                    <p:animEffect transition="in" filter="wipe(left)">
                                      <p:cBhvr>
                                        <p:cTn id="19" dur="500"/>
                                        <p:tgtEl>
                                          <p:spTgt spid="82"/>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8" fill="hold" nodeType="clickEffect">
                                  <p:stCondLst>
                                    <p:cond delay="0"/>
                                  </p:stCondLst>
                                  <p:childTnLst>
                                    <p:set>
                                      <p:cBhvr>
                                        <p:cTn id="23" dur="1" fill="hold">
                                          <p:stCondLst>
                                            <p:cond delay="0"/>
                                          </p:stCondLst>
                                        </p:cTn>
                                        <p:tgtEl>
                                          <p:spTgt spid="83"/>
                                        </p:tgtEl>
                                        <p:attrNameLst>
                                          <p:attrName>style.visibility</p:attrName>
                                        </p:attrNameLst>
                                      </p:cBhvr>
                                      <p:to>
                                        <p:strVal val="visible"/>
                                      </p:to>
                                    </p:set>
                                    <p:animEffect transition="in" filter="wipe(left)">
                                      <p:cBhvr>
                                        <p:cTn id="24" dur="500"/>
                                        <p:tgtEl>
                                          <p:spTgt spid="83"/>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86"/>
                                        </p:tgtEl>
                                        <p:attrNameLst>
                                          <p:attrName>style.visibility</p:attrName>
                                        </p:attrNameLst>
                                      </p:cBhvr>
                                      <p:to>
                                        <p:strVal val="visible"/>
                                      </p:to>
                                    </p:set>
                                    <p:animEffect transition="in" filter="wipe(left)">
                                      <p:cBhvr>
                                        <p:cTn id="27" dur="500"/>
                                        <p:tgtEl>
                                          <p:spTgt spid="86"/>
                                        </p:tgtEl>
                                      </p:cBhvr>
                                    </p:animEffect>
                                  </p:childTnLst>
                                </p:cTn>
                              </p:par>
                            </p:childTnLst>
                          </p:cTn>
                        </p:par>
                        <p:par>
                          <p:cTn id="28" fill="hold">
                            <p:stCondLst>
                              <p:cond delay="500"/>
                            </p:stCondLst>
                            <p:childTnLst>
                              <p:par>
                                <p:cTn id="29" presetID="22" presetClass="entr" presetSubtype="8" fill="hold" grpId="0" nodeType="afterEffect">
                                  <p:stCondLst>
                                    <p:cond delay="0"/>
                                  </p:stCondLst>
                                  <p:childTnLst>
                                    <p:set>
                                      <p:cBhvr>
                                        <p:cTn id="30" dur="1" fill="hold">
                                          <p:stCondLst>
                                            <p:cond delay="0"/>
                                          </p:stCondLst>
                                        </p:cTn>
                                        <p:tgtEl>
                                          <p:spTgt spid="84"/>
                                        </p:tgtEl>
                                        <p:attrNameLst>
                                          <p:attrName>style.visibility</p:attrName>
                                        </p:attrNameLst>
                                      </p:cBhvr>
                                      <p:to>
                                        <p:strVal val="visible"/>
                                      </p:to>
                                    </p:set>
                                    <p:animEffect transition="in" filter="wipe(left)">
                                      <p:cBhvr>
                                        <p:cTn id="31"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1" animBg="1"/>
      <p:bldP spid="82" grpId="1" animBg="1"/>
      <p:bldP spid="84" grpId="0" animBg="1"/>
      <p:bldP spid="85" grpId="0"/>
      <p:bldP spid="8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6"/>
          <p:cNvSpPr/>
          <p:nvPr/>
        </p:nvSpPr>
        <p:spPr>
          <a:xfrm>
            <a:off x="655150" y="1954400"/>
            <a:ext cx="1476600" cy="657300"/>
          </a:xfrm>
          <a:prstGeom prst="rect">
            <a:avLst/>
          </a:prstGeom>
          <a:solidFill>
            <a:schemeClr val="tx1"/>
          </a:solidFill>
          <a:ln>
            <a:solidFill>
              <a:schemeClr val="bg1"/>
            </a:solidFill>
            <a:headEnd type="none" w="sm" len="sm"/>
            <a:tailEnd type="none" w="sm" len="s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sz="2000" b="1" dirty="0">
                <a:solidFill>
                  <a:schemeClr val="bg1"/>
                </a:solidFill>
              </a:rPr>
              <a:t>Camera</a:t>
            </a:r>
            <a:endParaRPr sz="2000" b="1" dirty="0">
              <a:solidFill>
                <a:schemeClr val="bg1"/>
              </a:solidFill>
            </a:endParaRPr>
          </a:p>
        </p:txBody>
      </p:sp>
      <p:cxnSp>
        <p:nvCxnSpPr>
          <p:cNvPr id="94" name="Google Shape;94;p16"/>
          <p:cNvCxnSpPr>
            <a:stCxn id="93" idx="3"/>
          </p:cNvCxnSpPr>
          <p:nvPr/>
        </p:nvCxnSpPr>
        <p:spPr>
          <a:xfrm>
            <a:off x="2131750" y="2283050"/>
            <a:ext cx="1114200" cy="0"/>
          </a:xfrm>
          <a:prstGeom prst="straightConnector1">
            <a:avLst/>
          </a:prstGeom>
          <a:ln>
            <a:solidFill>
              <a:schemeClr val="tx1"/>
            </a:solidFill>
            <a:headEnd type="none" w="med" len="med"/>
            <a:tailEnd type="triangle" w="lg" len="lg"/>
          </a:ln>
        </p:spPr>
        <p:style>
          <a:lnRef idx="3">
            <a:schemeClr val="accent6"/>
          </a:lnRef>
          <a:fillRef idx="0">
            <a:schemeClr val="accent6"/>
          </a:fillRef>
          <a:effectRef idx="2">
            <a:schemeClr val="accent6"/>
          </a:effectRef>
          <a:fontRef idx="minor">
            <a:schemeClr val="tx1"/>
          </a:fontRef>
        </p:style>
      </p:cxnSp>
      <p:sp>
        <p:nvSpPr>
          <p:cNvPr id="95" name="Google Shape;95;p16"/>
          <p:cNvSpPr txBox="1"/>
          <p:nvPr/>
        </p:nvSpPr>
        <p:spPr>
          <a:xfrm>
            <a:off x="2196225" y="1816838"/>
            <a:ext cx="1114200" cy="238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t>image</a:t>
            </a:r>
            <a:endParaRPr sz="1800" dirty="0"/>
          </a:p>
        </p:txBody>
      </p:sp>
      <p:sp>
        <p:nvSpPr>
          <p:cNvPr id="96" name="Google Shape;96;p16"/>
          <p:cNvSpPr/>
          <p:nvPr/>
        </p:nvSpPr>
        <p:spPr>
          <a:xfrm>
            <a:off x="3310425" y="1323050"/>
            <a:ext cx="1897200" cy="1897200"/>
          </a:xfrm>
          <a:prstGeom prst="ellipse">
            <a:avLst/>
          </a:prstGeom>
          <a:solidFill>
            <a:schemeClr val="tx1"/>
          </a:solidFill>
          <a:ln>
            <a:solidFill>
              <a:schemeClr val="bg1"/>
            </a:solidFill>
            <a:headEnd type="none" w="sm" len="sm"/>
            <a:tailEnd type="none" w="sm" len="s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sz="2000" dirty="0">
                <a:solidFill>
                  <a:schemeClr val="bg1"/>
                </a:solidFill>
              </a:rPr>
              <a:t>3.1</a:t>
            </a:r>
            <a:endParaRPr sz="2000" dirty="0">
              <a:solidFill>
                <a:schemeClr val="bg1"/>
              </a:solidFill>
            </a:endParaRPr>
          </a:p>
          <a:p>
            <a:pPr marL="0" lvl="0" indent="0" algn="ctr" rtl="0">
              <a:spcBef>
                <a:spcPts val="0"/>
              </a:spcBef>
              <a:spcAft>
                <a:spcPts val="0"/>
              </a:spcAft>
              <a:buNone/>
            </a:pPr>
            <a:r>
              <a:rPr lang="en-US" sz="2000" dirty="0">
                <a:solidFill>
                  <a:schemeClr val="bg1"/>
                </a:solidFill>
              </a:rPr>
              <a:t>User Interface</a:t>
            </a:r>
            <a:endParaRPr sz="2000" dirty="0">
              <a:solidFill>
                <a:schemeClr val="bg1"/>
              </a:solidFill>
            </a:endParaRPr>
          </a:p>
        </p:txBody>
      </p:sp>
      <p:sp>
        <p:nvSpPr>
          <p:cNvPr id="97" name="Google Shape;97;p16"/>
          <p:cNvSpPr/>
          <p:nvPr/>
        </p:nvSpPr>
        <p:spPr>
          <a:xfrm>
            <a:off x="1031675" y="3579125"/>
            <a:ext cx="2021100" cy="1897200"/>
          </a:xfrm>
          <a:prstGeom prst="ellipse">
            <a:avLst/>
          </a:prstGeom>
          <a:solidFill>
            <a:schemeClr val="tx1"/>
          </a:solidFill>
          <a:ln>
            <a:solidFill>
              <a:schemeClr val="bg1"/>
            </a:solidFill>
            <a:headEnd type="none" w="sm" len="sm"/>
            <a:tailEnd type="none" w="sm" len="s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457200" algn="l" rtl="0">
              <a:spcBef>
                <a:spcPts val="0"/>
              </a:spcBef>
              <a:spcAft>
                <a:spcPts val="0"/>
              </a:spcAft>
              <a:buNone/>
            </a:pPr>
            <a:r>
              <a:rPr lang="en-US" sz="2000" dirty="0">
                <a:solidFill>
                  <a:schemeClr val="bg1"/>
                </a:solidFill>
              </a:rPr>
              <a:t>3.2</a:t>
            </a:r>
            <a:endParaRPr sz="2000" dirty="0">
              <a:solidFill>
                <a:schemeClr val="bg1"/>
              </a:solidFill>
            </a:endParaRPr>
          </a:p>
          <a:p>
            <a:pPr marL="0" lvl="0" indent="0" algn="ctr" rtl="0">
              <a:spcBef>
                <a:spcPts val="0"/>
              </a:spcBef>
              <a:spcAft>
                <a:spcPts val="0"/>
              </a:spcAft>
              <a:buNone/>
            </a:pPr>
            <a:r>
              <a:rPr lang="en-US" sz="1800" dirty="0">
                <a:solidFill>
                  <a:schemeClr val="bg1"/>
                </a:solidFill>
              </a:rPr>
              <a:t>Object Recognition </a:t>
            </a:r>
            <a:endParaRPr sz="1800" dirty="0">
              <a:solidFill>
                <a:schemeClr val="bg1"/>
              </a:solidFill>
            </a:endParaRPr>
          </a:p>
        </p:txBody>
      </p:sp>
      <p:sp>
        <p:nvSpPr>
          <p:cNvPr id="98" name="Google Shape;98;p16"/>
          <p:cNvSpPr/>
          <p:nvPr/>
        </p:nvSpPr>
        <p:spPr>
          <a:xfrm>
            <a:off x="6515250" y="1238600"/>
            <a:ext cx="2215200" cy="2066100"/>
          </a:xfrm>
          <a:prstGeom prst="ellipse">
            <a:avLst/>
          </a:prstGeom>
          <a:solidFill>
            <a:schemeClr val="tx1"/>
          </a:solidFill>
          <a:ln>
            <a:solidFill>
              <a:schemeClr val="bg1"/>
            </a:solidFill>
            <a:headEnd type="none" w="sm" len="sm"/>
            <a:tailEnd type="none" w="sm" len="s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sz="2000" dirty="0">
                <a:solidFill>
                  <a:schemeClr val="bg1"/>
                </a:solidFill>
              </a:rPr>
              <a:t>3.3</a:t>
            </a:r>
            <a:endParaRPr sz="2000" dirty="0">
              <a:solidFill>
                <a:schemeClr val="bg1"/>
              </a:solidFill>
            </a:endParaRPr>
          </a:p>
          <a:p>
            <a:pPr marL="0" lvl="0" indent="0" algn="ctr" rtl="0">
              <a:spcBef>
                <a:spcPts val="0"/>
              </a:spcBef>
              <a:spcAft>
                <a:spcPts val="0"/>
              </a:spcAft>
              <a:buNone/>
            </a:pPr>
            <a:r>
              <a:rPr lang="en-US" sz="2000" dirty="0">
                <a:solidFill>
                  <a:schemeClr val="bg1"/>
                </a:solidFill>
              </a:rPr>
              <a:t>Optical Character Recognition</a:t>
            </a:r>
            <a:endParaRPr sz="2000" dirty="0">
              <a:solidFill>
                <a:schemeClr val="bg1"/>
              </a:solidFill>
            </a:endParaRPr>
          </a:p>
        </p:txBody>
      </p:sp>
      <p:sp>
        <p:nvSpPr>
          <p:cNvPr id="99" name="Google Shape;99;p16"/>
          <p:cNvSpPr/>
          <p:nvPr/>
        </p:nvSpPr>
        <p:spPr>
          <a:xfrm>
            <a:off x="5580625" y="3681200"/>
            <a:ext cx="1897200" cy="1897200"/>
          </a:xfrm>
          <a:prstGeom prst="ellipse">
            <a:avLst/>
          </a:prstGeom>
          <a:solidFill>
            <a:schemeClr val="tx1"/>
          </a:solidFill>
          <a:ln>
            <a:solidFill>
              <a:schemeClr val="bg1"/>
            </a:solidFill>
            <a:headEnd type="none" w="sm" len="sm"/>
            <a:tailEnd type="none" w="sm" len="s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sz="2000" dirty="0">
                <a:solidFill>
                  <a:schemeClr val="bg1"/>
                </a:solidFill>
              </a:rPr>
              <a:t>3.4</a:t>
            </a:r>
            <a:endParaRPr sz="2000" dirty="0">
              <a:solidFill>
                <a:schemeClr val="bg1"/>
              </a:solidFill>
            </a:endParaRPr>
          </a:p>
          <a:p>
            <a:pPr marL="0" lvl="0" indent="0" algn="ctr" rtl="0">
              <a:spcBef>
                <a:spcPts val="0"/>
              </a:spcBef>
              <a:spcAft>
                <a:spcPts val="0"/>
              </a:spcAft>
              <a:buNone/>
            </a:pPr>
            <a:r>
              <a:rPr lang="en-US" sz="2000" dirty="0" err="1">
                <a:solidFill>
                  <a:schemeClr val="bg1"/>
                </a:solidFill>
              </a:rPr>
              <a:t>Mutli</a:t>
            </a:r>
            <a:r>
              <a:rPr lang="en-US" sz="2000" dirty="0">
                <a:solidFill>
                  <a:schemeClr val="bg1"/>
                </a:solidFill>
              </a:rPr>
              <a:t> </a:t>
            </a:r>
            <a:r>
              <a:rPr lang="en-US" sz="2000" dirty="0" err="1">
                <a:solidFill>
                  <a:schemeClr val="bg1"/>
                </a:solidFill>
              </a:rPr>
              <a:t>DataBase</a:t>
            </a:r>
            <a:r>
              <a:rPr lang="en-US" sz="2000" dirty="0">
                <a:solidFill>
                  <a:schemeClr val="bg1"/>
                </a:solidFill>
              </a:rPr>
              <a:t> Analyzer</a:t>
            </a:r>
            <a:endParaRPr sz="2000" dirty="0">
              <a:solidFill>
                <a:schemeClr val="bg1"/>
              </a:solidFill>
            </a:endParaRPr>
          </a:p>
        </p:txBody>
      </p:sp>
      <p:cxnSp>
        <p:nvCxnSpPr>
          <p:cNvPr id="100" name="Google Shape;100;p16"/>
          <p:cNvCxnSpPr/>
          <p:nvPr/>
        </p:nvCxnSpPr>
        <p:spPr>
          <a:xfrm rot="-2309035">
            <a:off x="2748374" y="3514739"/>
            <a:ext cx="1114102" cy="0"/>
          </a:xfrm>
          <a:prstGeom prst="straightConnector1">
            <a:avLst/>
          </a:prstGeom>
          <a:ln>
            <a:solidFill>
              <a:schemeClr val="tx1"/>
            </a:solidFill>
            <a:headEnd type="none" w="med" len="med"/>
            <a:tailEnd type="triangle" w="lg" len="lg"/>
          </a:ln>
        </p:spPr>
        <p:style>
          <a:lnRef idx="3">
            <a:schemeClr val="accent6"/>
          </a:lnRef>
          <a:fillRef idx="0">
            <a:schemeClr val="accent6"/>
          </a:fillRef>
          <a:effectRef idx="2">
            <a:schemeClr val="accent6"/>
          </a:effectRef>
          <a:fontRef idx="minor">
            <a:schemeClr val="tx1"/>
          </a:fontRef>
        </p:style>
      </p:cxnSp>
      <p:sp>
        <p:nvSpPr>
          <p:cNvPr id="101" name="Google Shape;101;p16"/>
          <p:cNvSpPr txBox="1"/>
          <p:nvPr/>
        </p:nvSpPr>
        <p:spPr>
          <a:xfrm rot="-2309035">
            <a:off x="3005879" y="3659534"/>
            <a:ext cx="1114102" cy="23829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a:t>image</a:t>
            </a:r>
            <a:endParaRPr sz="1800"/>
          </a:p>
        </p:txBody>
      </p:sp>
      <p:cxnSp>
        <p:nvCxnSpPr>
          <p:cNvPr id="102" name="Google Shape;102;p16"/>
          <p:cNvCxnSpPr/>
          <p:nvPr/>
        </p:nvCxnSpPr>
        <p:spPr>
          <a:xfrm rot="8490965">
            <a:off x="2900774" y="3667139"/>
            <a:ext cx="1114102" cy="0"/>
          </a:xfrm>
          <a:prstGeom prst="straightConnector1">
            <a:avLst/>
          </a:prstGeom>
          <a:ln>
            <a:solidFill>
              <a:schemeClr val="tx1"/>
            </a:solidFill>
            <a:headEnd type="none" w="med" len="med"/>
            <a:tailEnd type="triangle" w="lg" len="lg"/>
          </a:ln>
        </p:spPr>
        <p:style>
          <a:lnRef idx="3">
            <a:schemeClr val="accent6"/>
          </a:lnRef>
          <a:fillRef idx="0">
            <a:schemeClr val="accent6"/>
          </a:fillRef>
          <a:effectRef idx="2">
            <a:schemeClr val="accent6"/>
          </a:effectRef>
          <a:fontRef idx="minor">
            <a:schemeClr val="tx1"/>
          </a:fontRef>
        </p:style>
      </p:cxnSp>
      <p:sp>
        <p:nvSpPr>
          <p:cNvPr id="103" name="Google Shape;103;p16"/>
          <p:cNvSpPr txBox="1"/>
          <p:nvPr/>
        </p:nvSpPr>
        <p:spPr>
          <a:xfrm rot="-2309035">
            <a:off x="2327704" y="2932509"/>
            <a:ext cx="1114102" cy="23829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a:t>Cropped Image</a:t>
            </a:r>
            <a:endParaRPr sz="1800"/>
          </a:p>
        </p:txBody>
      </p:sp>
      <p:cxnSp>
        <p:nvCxnSpPr>
          <p:cNvPr id="104" name="Google Shape;104;p16"/>
          <p:cNvCxnSpPr>
            <a:stCxn id="96" idx="6"/>
            <a:endCxn id="98" idx="2"/>
          </p:cNvCxnSpPr>
          <p:nvPr/>
        </p:nvCxnSpPr>
        <p:spPr>
          <a:xfrm>
            <a:off x="5207625" y="2271650"/>
            <a:ext cx="1307700" cy="0"/>
          </a:xfrm>
          <a:prstGeom prst="straightConnector1">
            <a:avLst/>
          </a:prstGeom>
          <a:ln>
            <a:solidFill>
              <a:schemeClr val="tx1"/>
            </a:solidFill>
            <a:headEnd type="none" w="med" len="med"/>
            <a:tailEnd type="triangle" w="lg" len="lg"/>
          </a:ln>
        </p:spPr>
        <p:style>
          <a:lnRef idx="3">
            <a:schemeClr val="accent6"/>
          </a:lnRef>
          <a:fillRef idx="0">
            <a:schemeClr val="accent6"/>
          </a:fillRef>
          <a:effectRef idx="2">
            <a:schemeClr val="accent6"/>
          </a:effectRef>
          <a:fontRef idx="minor">
            <a:schemeClr val="tx1"/>
          </a:fontRef>
        </p:style>
      </p:cxnSp>
      <p:sp>
        <p:nvSpPr>
          <p:cNvPr id="105" name="Google Shape;105;p16"/>
          <p:cNvSpPr txBox="1"/>
          <p:nvPr/>
        </p:nvSpPr>
        <p:spPr>
          <a:xfrm>
            <a:off x="5170375" y="1584800"/>
            <a:ext cx="1374900" cy="238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a:t>Cropped Image</a:t>
            </a:r>
            <a:endParaRPr sz="1800"/>
          </a:p>
        </p:txBody>
      </p:sp>
      <p:cxnSp>
        <p:nvCxnSpPr>
          <p:cNvPr id="106" name="Google Shape;106;p16"/>
          <p:cNvCxnSpPr/>
          <p:nvPr/>
        </p:nvCxnSpPr>
        <p:spPr>
          <a:xfrm rot="10800000">
            <a:off x="5293575" y="2411600"/>
            <a:ext cx="1272000" cy="0"/>
          </a:xfrm>
          <a:prstGeom prst="straightConnector1">
            <a:avLst/>
          </a:prstGeom>
          <a:ln>
            <a:solidFill>
              <a:schemeClr val="tx1"/>
            </a:solidFill>
            <a:headEnd type="none" w="med" len="med"/>
            <a:tailEnd type="triangle" w="lg" len="lg"/>
          </a:ln>
        </p:spPr>
        <p:style>
          <a:lnRef idx="3">
            <a:schemeClr val="accent6"/>
          </a:lnRef>
          <a:fillRef idx="0">
            <a:schemeClr val="accent6"/>
          </a:fillRef>
          <a:effectRef idx="2">
            <a:schemeClr val="accent6"/>
          </a:effectRef>
          <a:fontRef idx="minor">
            <a:schemeClr val="tx1"/>
          </a:fontRef>
        </p:style>
      </p:cxnSp>
      <p:sp>
        <p:nvSpPr>
          <p:cNvPr id="107" name="Google Shape;107;p16"/>
          <p:cNvSpPr txBox="1"/>
          <p:nvPr/>
        </p:nvSpPr>
        <p:spPr>
          <a:xfrm>
            <a:off x="5304338" y="2359613"/>
            <a:ext cx="1114200" cy="40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t>String text</a:t>
            </a:r>
            <a:endParaRPr sz="1800" dirty="0"/>
          </a:p>
        </p:txBody>
      </p:sp>
      <p:cxnSp>
        <p:nvCxnSpPr>
          <p:cNvPr id="108" name="Google Shape;108;p16"/>
          <p:cNvCxnSpPr/>
          <p:nvPr/>
        </p:nvCxnSpPr>
        <p:spPr>
          <a:xfrm rot="-8490965">
            <a:off x="4770934" y="3626277"/>
            <a:ext cx="1114102" cy="0"/>
          </a:xfrm>
          <a:prstGeom prst="straightConnector1">
            <a:avLst/>
          </a:prstGeom>
          <a:ln>
            <a:solidFill>
              <a:schemeClr val="tx1"/>
            </a:solidFill>
            <a:headEnd type="none" w="med" len="med"/>
            <a:tailEnd type="triangle" w="lg" len="lg"/>
          </a:ln>
        </p:spPr>
        <p:style>
          <a:lnRef idx="3">
            <a:schemeClr val="accent6"/>
          </a:lnRef>
          <a:fillRef idx="0">
            <a:schemeClr val="accent6"/>
          </a:fillRef>
          <a:effectRef idx="2">
            <a:schemeClr val="accent6"/>
          </a:effectRef>
          <a:fontRef idx="minor">
            <a:schemeClr val="tx1"/>
          </a:fontRef>
        </p:style>
      </p:cxnSp>
      <p:sp>
        <p:nvSpPr>
          <p:cNvPr id="109" name="Google Shape;109;p16"/>
          <p:cNvSpPr txBox="1"/>
          <p:nvPr/>
        </p:nvSpPr>
        <p:spPr>
          <a:xfrm rot="2308812" flipH="1">
            <a:off x="4815091" y="3035092"/>
            <a:ext cx="1389969" cy="23829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a:t>Associated  Info</a:t>
            </a:r>
            <a:endParaRPr sz="1800"/>
          </a:p>
        </p:txBody>
      </p:sp>
      <p:cxnSp>
        <p:nvCxnSpPr>
          <p:cNvPr id="110" name="Google Shape;110;p16"/>
          <p:cNvCxnSpPr/>
          <p:nvPr/>
        </p:nvCxnSpPr>
        <p:spPr>
          <a:xfrm rot="2309035">
            <a:off x="4618534" y="3778677"/>
            <a:ext cx="1114102" cy="0"/>
          </a:xfrm>
          <a:prstGeom prst="straightConnector1">
            <a:avLst/>
          </a:prstGeom>
          <a:ln>
            <a:solidFill>
              <a:schemeClr val="tx1"/>
            </a:solidFill>
            <a:headEnd type="none" w="med" len="med"/>
            <a:tailEnd type="triangle" w="lg" len="lg"/>
          </a:ln>
        </p:spPr>
        <p:style>
          <a:lnRef idx="3">
            <a:schemeClr val="accent6"/>
          </a:lnRef>
          <a:fillRef idx="0">
            <a:schemeClr val="accent6"/>
          </a:fillRef>
          <a:effectRef idx="2">
            <a:schemeClr val="accent6"/>
          </a:effectRef>
          <a:fontRef idx="minor">
            <a:schemeClr val="tx1"/>
          </a:fontRef>
        </p:style>
      </p:cxnSp>
      <p:sp>
        <p:nvSpPr>
          <p:cNvPr id="111" name="Google Shape;111;p16"/>
          <p:cNvSpPr txBox="1"/>
          <p:nvPr/>
        </p:nvSpPr>
        <p:spPr>
          <a:xfrm rot="2309035" flipH="1">
            <a:off x="4513429" y="3752847"/>
            <a:ext cx="1114102" cy="23829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a:t>ID#</a:t>
            </a:r>
            <a:endParaRPr sz="1800"/>
          </a:p>
        </p:txBody>
      </p:sp>
      <p:cxnSp>
        <p:nvCxnSpPr>
          <p:cNvPr id="112" name="Google Shape;112;p16"/>
          <p:cNvCxnSpPr/>
          <p:nvPr/>
        </p:nvCxnSpPr>
        <p:spPr>
          <a:xfrm>
            <a:off x="1579150" y="5954900"/>
            <a:ext cx="5591100" cy="0"/>
          </a:xfrm>
          <a:prstGeom prst="straightConnector1">
            <a:avLst/>
          </a:prstGeom>
          <a:ln w="73025">
            <a:solidFill>
              <a:schemeClr val="tx1"/>
            </a:solidFill>
            <a:headEnd type="none" w="med" len="med"/>
            <a:tailEnd type="none" w="lg" len="lg"/>
          </a:ln>
        </p:spPr>
        <p:style>
          <a:lnRef idx="3">
            <a:schemeClr val="accent6"/>
          </a:lnRef>
          <a:fillRef idx="0">
            <a:schemeClr val="accent6"/>
          </a:fillRef>
          <a:effectRef idx="2">
            <a:schemeClr val="accent6"/>
          </a:effectRef>
          <a:fontRef idx="minor">
            <a:schemeClr val="tx1"/>
          </a:fontRef>
        </p:style>
      </p:cxnSp>
      <p:sp>
        <p:nvSpPr>
          <p:cNvPr id="113" name="Google Shape;113;p16"/>
          <p:cNvSpPr txBox="1"/>
          <p:nvPr/>
        </p:nvSpPr>
        <p:spPr>
          <a:xfrm>
            <a:off x="3201725" y="5920988"/>
            <a:ext cx="2562300" cy="142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000"/>
              <a:t>Database </a:t>
            </a:r>
            <a:endParaRPr sz="2000"/>
          </a:p>
        </p:txBody>
      </p:sp>
      <p:cxnSp>
        <p:nvCxnSpPr>
          <p:cNvPr id="114" name="Google Shape;114;p16"/>
          <p:cNvCxnSpPr/>
          <p:nvPr/>
        </p:nvCxnSpPr>
        <p:spPr>
          <a:xfrm rot="-2309035">
            <a:off x="4522624" y="5429264"/>
            <a:ext cx="1114102" cy="0"/>
          </a:xfrm>
          <a:prstGeom prst="straightConnector1">
            <a:avLst/>
          </a:prstGeom>
          <a:ln>
            <a:solidFill>
              <a:schemeClr val="tx1"/>
            </a:solidFill>
            <a:headEnd type="none" w="med" len="med"/>
            <a:tailEnd type="triangle" w="lg" len="lg"/>
          </a:ln>
        </p:spPr>
        <p:style>
          <a:lnRef idx="3">
            <a:schemeClr val="accent6"/>
          </a:lnRef>
          <a:fillRef idx="0">
            <a:schemeClr val="accent6"/>
          </a:fillRef>
          <a:effectRef idx="2">
            <a:schemeClr val="accent6"/>
          </a:effectRef>
          <a:fontRef idx="minor">
            <a:schemeClr val="tx1"/>
          </a:fontRef>
        </p:style>
      </p:cxnSp>
      <p:sp>
        <p:nvSpPr>
          <p:cNvPr id="115" name="Google Shape;115;p16"/>
          <p:cNvSpPr txBox="1"/>
          <p:nvPr/>
        </p:nvSpPr>
        <p:spPr>
          <a:xfrm rot="-2309035">
            <a:off x="4845029" y="5528434"/>
            <a:ext cx="1114102" cy="23829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a:t>ID#</a:t>
            </a:r>
            <a:endParaRPr sz="1800"/>
          </a:p>
        </p:txBody>
      </p:sp>
      <p:cxnSp>
        <p:nvCxnSpPr>
          <p:cNvPr id="116" name="Google Shape;116;p16"/>
          <p:cNvCxnSpPr/>
          <p:nvPr/>
        </p:nvCxnSpPr>
        <p:spPr>
          <a:xfrm rot="8490965">
            <a:off x="4675024" y="5581664"/>
            <a:ext cx="1114102" cy="0"/>
          </a:xfrm>
          <a:prstGeom prst="straightConnector1">
            <a:avLst/>
          </a:prstGeom>
          <a:ln>
            <a:solidFill>
              <a:schemeClr val="tx1"/>
            </a:solidFill>
            <a:headEnd type="none" w="med" len="med"/>
            <a:tailEnd type="triangle" w="lg" len="lg"/>
          </a:ln>
        </p:spPr>
        <p:style>
          <a:lnRef idx="3">
            <a:schemeClr val="accent6"/>
          </a:lnRef>
          <a:fillRef idx="0">
            <a:schemeClr val="accent6"/>
          </a:fillRef>
          <a:effectRef idx="2">
            <a:schemeClr val="accent6"/>
          </a:effectRef>
          <a:fontRef idx="minor">
            <a:schemeClr val="tx1"/>
          </a:fontRef>
        </p:style>
      </p:cxnSp>
      <p:sp>
        <p:nvSpPr>
          <p:cNvPr id="117" name="Google Shape;117;p16"/>
          <p:cNvSpPr txBox="1"/>
          <p:nvPr/>
        </p:nvSpPr>
        <p:spPr>
          <a:xfrm rot="-2308826">
            <a:off x="4107034" y="4901630"/>
            <a:ext cx="1421782" cy="23829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a:t>Associated Info</a:t>
            </a:r>
            <a:endParaRPr sz="1800"/>
          </a:p>
        </p:txBody>
      </p:sp>
      <p:sp>
        <p:nvSpPr>
          <p:cNvPr id="118" name="Google Shape;118;p16"/>
          <p:cNvSpPr txBox="1"/>
          <p:nvPr/>
        </p:nvSpPr>
        <p:spPr>
          <a:xfrm>
            <a:off x="0" y="235225"/>
            <a:ext cx="9144000" cy="1353600"/>
          </a:xfrm>
          <a:prstGeom prst="rect">
            <a:avLst/>
          </a:prstGeom>
          <a:noFill/>
          <a:ln>
            <a:noFill/>
          </a:ln>
        </p:spPr>
        <p:txBody>
          <a:bodyPr spcFirstLastPara="1" wrap="square" lIns="91425" tIns="91425" rIns="91425" bIns="91425" anchor="ctr" anchorCtr="0">
            <a:noAutofit/>
          </a:bodyPr>
          <a:lstStyle/>
          <a:p>
            <a:pPr marL="0" lvl="0" indent="0" algn="ctr" rtl="0">
              <a:lnSpc>
                <a:spcPct val="107916"/>
              </a:lnSpc>
              <a:spcBef>
                <a:spcPts val="0"/>
              </a:spcBef>
              <a:spcAft>
                <a:spcPts val="800"/>
              </a:spcAft>
              <a:buNone/>
            </a:pPr>
            <a:r>
              <a:rPr lang="en-US" sz="4200" b="1">
                <a:solidFill>
                  <a:srgbClr val="FFFFFF"/>
                </a:solidFill>
                <a:latin typeface="Raleway"/>
                <a:ea typeface="Raleway"/>
                <a:cs typeface="Raleway"/>
                <a:sym typeface="Raleway"/>
              </a:rPr>
              <a:t>DFD </a:t>
            </a:r>
            <a:r>
              <a:rPr lang="en-US" sz="4200" b="1">
                <a:solidFill>
                  <a:srgbClr val="FFFFFF"/>
                </a:solidFill>
                <a:latin typeface="Lato"/>
                <a:ea typeface="Lato"/>
                <a:cs typeface="Lato"/>
                <a:sym typeface="Lato"/>
              </a:rPr>
              <a:t>1</a:t>
            </a:r>
            <a:r>
              <a:rPr lang="en-US" sz="4200" b="1">
                <a:solidFill>
                  <a:srgbClr val="FFFFFF"/>
                </a:solidFill>
                <a:latin typeface="Raleway"/>
                <a:ea typeface="Raleway"/>
                <a:cs typeface="Raleway"/>
                <a:sym typeface="Raleway"/>
              </a:rPr>
              <a:t> </a:t>
            </a:r>
            <a:endParaRPr sz="42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3"/>
                                        </p:tgtEl>
                                        <p:attrNameLst>
                                          <p:attrName>style.visibility</p:attrName>
                                        </p:attrNameLst>
                                      </p:cBhvr>
                                      <p:to>
                                        <p:strVal val="visible"/>
                                      </p:to>
                                    </p:set>
                                    <p:animEffect transition="in" filter="fade">
                                      <p:cBhvr>
                                        <p:cTn id="7" dur="500"/>
                                        <p:tgtEl>
                                          <p:spTgt spid="93"/>
                                        </p:tgtEl>
                                      </p:cBhvr>
                                    </p:animEffect>
                                  </p:childTnLst>
                                </p:cTn>
                              </p:par>
                              <p:par>
                                <p:cTn id="8" presetID="10" presetClass="entr" presetSubtype="0" fill="hold" nodeType="withEffect">
                                  <p:stCondLst>
                                    <p:cond delay="0"/>
                                  </p:stCondLst>
                                  <p:childTnLst>
                                    <p:set>
                                      <p:cBhvr>
                                        <p:cTn id="9" dur="1" fill="hold">
                                          <p:stCondLst>
                                            <p:cond delay="0"/>
                                          </p:stCondLst>
                                        </p:cTn>
                                        <p:tgtEl>
                                          <p:spTgt spid="94"/>
                                        </p:tgtEl>
                                        <p:attrNameLst>
                                          <p:attrName>style.visibility</p:attrName>
                                        </p:attrNameLst>
                                      </p:cBhvr>
                                      <p:to>
                                        <p:strVal val="visible"/>
                                      </p:to>
                                    </p:set>
                                    <p:animEffect transition="in" filter="fade">
                                      <p:cBhvr>
                                        <p:cTn id="10" dur="500"/>
                                        <p:tgtEl>
                                          <p:spTgt spid="94"/>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95"/>
                                        </p:tgtEl>
                                        <p:attrNameLst>
                                          <p:attrName>style.visibility</p:attrName>
                                        </p:attrNameLst>
                                      </p:cBhvr>
                                      <p:to>
                                        <p:strVal val="visible"/>
                                      </p:to>
                                    </p:set>
                                    <p:animEffect transition="in" filter="fade">
                                      <p:cBhvr>
                                        <p:cTn id="14" dur="500"/>
                                        <p:tgtEl>
                                          <p:spTgt spid="95"/>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96"/>
                                        </p:tgtEl>
                                        <p:attrNameLst>
                                          <p:attrName>style.visibility</p:attrName>
                                        </p:attrNameLst>
                                      </p:cBhvr>
                                      <p:to>
                                        <p:strVal val="visible"/>
                                      </p:to>
                                    </p:set>
                                    <p:animEffect transition="in" filter="fade">
                                      <p:cBhvr>
                                        <p:cTn id="17" dur="500"/>
                                        <p:tgtEl>
                                          <p:spTgt spid="96"/>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97"/>
                                        </p:tgtEl>
                                        <p:attrNameLst>
                                          <p:attrName>style.visibility</p:attrName>
                                        </p:attrNameLst>
                                      </p:cBhvr>
                                      <p:to>
                                        <p:strVal val="visible"/>
                                      </p:to>
                                    </p:set>
                                    <p:animEffect transition="in" filter="fade">
                                      <p:cBhvr>
                                        <p:cTn id="20" dur="500"/>
                                        <p:tgtEl>
                                          <p:spTgt spid="97"/>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99"/>
                                        </p:tgtEl>
                                        <p:attrNameLst>
                                          <p:attrName>style.visibility</p:attrName>
                                        </p:attrNameLst>
                                      </p:cBhvr>
                                      <p:to>
                                        <p:strVal val="visible"/>
                                      </p:to>
                                    </p:set>
                                    <p:animEffect transition="in" filter="fade">
                                      <p:cBhvr>
                                        <p:cTn id="23" dur="500"/>
                                        <p:tgtEl>
                                          <p:spTgt spid="99"/>
                                        </p:tgtEl>
                                      </p:cBhvr>
                                    </p:animEffect>
                                  </p:childTnLst>
                                </p:cTn>
                              </p:par>
                              <p:par>
                                <p:cTn id="24" presetID="10" presetClass="entr" presetSubtype="0" fill="hold" nodeType="withEffect">
                                  <p:stCondLst>
                                    <p:cond delay="0"/>
                                  </p:stCondLst>
                                  <p:childTnLst>
                                    <p:set>
                                      <p:cBhvr>
                                        <p:cTn id="25" dur="1" fill="hold">
                                          <p:stCondLst>
                                            <p:cond delay="0"/>
                                          </p:stCondLst>
                                        </p:cTn>
                                        <p:tgtEl>
                                          <p:spTgt spid="100"/>
                                        </p:tgtEl>
                                        <p:attrNameLst>
                                          <p:attrName>style.visibility</p:attrName>
                                        </p:attrNameLst>
                                      </p:cBhvr>
                                      <p:to>
                                        <p:strVal val="visible"/>
                                      </p:to>
                                    </p:set>
                                    <p:animEffect transition="in" filter="fade">
                                      <p:cBhvr>
                                        <p:cTn id="26" dur="500"/>
                                        <p:tgtEl>
                                          <p:spTgt spid="10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01"/>
                                        </p:tgtEl>
                                        <p:attrNameLst>
                                          <p:attrName>style.visibility</p:attrName>
                                        </p:attrNameLst>
                                      </p:cBhvr>
                                      <p:to>
                                        <p:strVal val="visible"/>
                                      </p:to>
                                    </p:set>
                                    <p:animEffect transition="in" filter="fade">
                                      <p:cBhvr>
                                        <p:cTn id="29" dur="500"/>
                                        <p:tgtEl>
                                          <p:spTgt spid="101"/>
                                        </p:tgtEl>
                                      </p:cBhvr>
                                    </p:animEffect>
                                  </p:childTnLst>
                                </p:cTn>
                              </p:par>
                              <p:par>
                                <p:cTn id="30" presetID="10" presetClass="entr" presetSubtype="0" fill="hold" nodeType="withEffect">
                                  <p:stCondLst>
                                    <p:cond delay="0"/>
                                  </p:stCondLst>
                                  <p:childTnLst>
                                    <p:set>
                                      <p:cBhvr>
                                        <p:cTn id="31" dur="1" fill="hold">
                                          <p:stCondLst>
                                            <p:cond delay="0"/>
                                          </p:stCondLst>
                                        </p:cTn>
                                        <p:tgtEl>
                                          <p:spTgt spid="102"/>
                                        </p:tgtEl>
                                        <p:attrNameLst>
                                          <p:attrName>style.visibility</p:attrName>
                                        </p:attrNameLst>
                                      </p:cBhvr>
                                      <p:to>
                                        <p:strVal val="visible"/>
                                      </p:to>
                                    </p:set>
                                    <p:animEffect transition="in" filter="fade">
                                      <p:cBhvr>
                                        <p:cTn id="32" dur="500"/>
                                        <p:tgtEl>
                                          <p:spTgt spid="102"/>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03"/>
                                        </p:tgtEl>
                                        <p:attrNameLst>
                                          <p:attrName>style.visibility</p:attrName>
                                        </p:attrNameLst>
                                      </p:cBhvr>
                                      <p:to>
                                        <p:strVal val="visible"/>
                                      </p:to>
                                    </p:set>
                                    <p:animEffect transition="in" filter="fade">
                                      <p:cBhvr>
                                        <p:cTn id="35" dur="500"/>
                                        <p:tgtEl>
                                          <p:spTgt spid="103"/>
                                        </p:tgtEl>
                                      </p:cBhvr>
                                    </p:animEffect>
                                  </p:childTnLst>
                                </p:cTn>
                              </p:par>
                              <p:par>
                                <p:cTn id="36" presetID="10" presetClass="entr" presetSubtype="0" fill="hold" nodeType="withEffect">
                                  <p:stCondLst>
                                    <p:cond delay="0"/>
                                  </p:stCondLst>
                                  <p:childTnLst>
                                    <p:set>
                                      <p:cBhvr>
                                        <p:cTn id="37" dur="1" fill="hold">
                                          <p:stCondLst>
                                            <p:cond delay="0"/>
                                          </p:stCondLst>
                                        </p:cTn>
                                        <p:tgtEl>
                                          <p:spTgt spid="104"/>
                                        </p:tgtEl>
                                        <p:attrNameLst>
                                          <p:attrName>style.visibility</p:attrName>
                                        </p:attrNameLst>
                                      </p:cBhvr>
                                      <p:to>
                                        <p:strVal val="visible"/>
                                      </p:to>
                                    </p:set>
                                    <p:animEffect transition="in" filter="fade">
                                      <p:cBhvr>
                                        <p:cTn id="38" dur="500"/>
                                        <p:tgtEl>
                                          <p:spTgt spid="104"/>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05"/>
                                        </p:tgtEl>
                                        <p:attrNameLst>
                                          <p:attrName>style.visibility</p:attrName>
                                        </p:attrNameLst>
                                      </p:cBhvr>
                                      <p:to>
                                        <p:strVal val="visible"/>
                                      </p:to>
                                    </p:set>
                                    <p:animEffect transition="in" filter="fade">
                                      <p:cBhvr>
                                        <p:cTn id="41" dur="500"/>
                                        <p:tgtEl>
                                          <p:spTgt spid="105"/>
                                        </p:tgtEl>
                                      </p:cBhvr>
                                    </p:animEffect>
                                  </p:childTnLst>
                                </p:cTn>
                              </p:par>
                              <p:par>
                                <p:cTn id="42" presetID="10" presetClass="entr" presetSubtype="0" fill="hold" nodeType="withEffect">
                                  <p:stCondLst>
                                    <p:cond delay="0"/>
                                  </p:stCondLst>
                                  <p:childTnLst>
                                    <p:set>
                                      <p:cBhvr>
                                        <p:cTn id="43" dur="1" fill="hold">
                                          <p:stCondLst>
                                            <p:cond delay="0"/>
                                          </p:stCondLst>
                                        </p:cTn>
                                        <p:tgtEl>
                                          <p:spTgt spid="106"/>
                                        </p:tgtEl>
                                        <p:attrNameLst>
                                          <p:attrName>style.visibility</p:attrName>
                                        </p:attrNameLst>
                                      </p:cBhvr>
                                      <p:to>
                                        <p:strVal val="visible"/>
                                      </p:to>
                                    </p:set>
                                    <p:animEffect transition="in" filter="fade">
                                      <p:cBhvr>
                                        <p:cTn id="44" dur="500"/>
                                        <p:tgtEl>
                                          <p:spTgt spid="106"/>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07"/>
                                        </p:tgtEl>
                                        <p:attrNameLst>
                                          <p:attrName>style.visibility</p:attrName>
                                        </p:attrNameLst>
                                      </p:cBhvr>
                                      <p:to>
                                        <p:strVal val="visible"/>
                                      </p:to>
                                    </p:set>
                                    <p:animEffect transition="in" filter="fade">
                                      <p:cBhvr>
                                        <p:cTn id="47" dur="500"/>
                                        <p:tgtEl>
                                          <p:spTgt spid="107"/>
                                        </p:tgtEl>
                                      </p:cBhvr>
                                    </p:animEffect>
                                  </p:childTnLst>
                                </p:cTn>
                              </p:par>
                              <p:par>
                                <p:cTn id="48" presetID="10" presetClass="entr" presetSubtype="0" fill="hold" nodeType="withEffect">
                                  <p:stCondLst>
                                    <p:cond delay="0"/>
                                  </p:stCondLst>
                                  <p:childTnLst>
                                    <p:set>
                                      <p:cBhvr>
                                        <p:cTn id="49" dur="1" fill="hold">
                                          <p:stCondLst>
                                            <p:cond delay="0"/>
                                          </p:stCondLst>
                                        </p:cTn>
                                        <p:tgtEl>
                                          <p:spTgt spid="108"/>
                                        </p:tgtEl>
                                        <p:attrNameLst>
                                          <p:attrName>style.visibility</p:attrName>
                                        </p:attrNameLst>
                                      </p:cBhvr>
                                      <p:to>
                                        <p:strVal val="visible"/>
                                      </p:to>
                                    </p:set>
                                    <p:animEffect transition="in" filter="fade">
                                      <p:cBhvr>
                                        <p:cTn id="50" dur="500"/>
                                        <p:tgtEl>
                                          <p:spTgt spid="108"/>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09"/>
                                        </p:tgtEl>
                                        <p:attrNameLst>
                                          <p:attrName>style.visibility</p:attrName>
                                        </p:attrNameLst>
                                      </p:cBhvr>
                                      <p:to>
                                        <p:strVal val="visible"/>
                                      </p:to>
                                    </p:set>
                                    <p:animEffect transition="in" filter="fade">
                                      <p:cBhvr>
                                        <p:cTn id="53" dur="500"/>
                                        <p:tgtEl>
                                          <p:spTgt spid="109"/>
                                        </p:tgtEl>
                                      </p:cBhvr>
                                    </p:animEffect>
                                  </p:childTnLst>
                                </p:cTn>
                              </p:par>
                              <p:par>
                                <p:cTn id="54" presetID="10" presetClass="entr" presetSubtype="0" fill="hold" nodeType="withEffect">
                                  <p:stCondLst>
                                    <p:cond delay="0"/>
                                  </p:stCondLst>
                                  <p:childTnLst>
                                    <p:set>
                                      <p:cBhvr>
                                        <p:cTn id="55" dur="1" fill="hold">
                                          <p:stCondLst>
                                            <p:cond delay="0"/>
                                          </p:stCondLst>
                                        </p:cTn>
                                        <p:tgtEl>
                                          <p:spTgt spid="110"/>
                                        </p:tgtEl>
                                        <p:attrNameLst>
                                          <p:attrName>style.visibility</p:attrName>
                                        </p:attrNameLst>
                                      </p:cBhvr>
                                      <p:to>
                                        <p:strVal val="visible"/>
                                      </p:to>
                                    </p:set>
                                    <p:animEffect transition="in" filter="fade">
                                      <p:cBhvr>
                                        <p:cTn id="56" dur="500"/>
                                        <p:tgtEl>
                                          <p:spTgt spid="110"/>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11"/>
                                        </p:tgtEl>
                                        <p:attrNameLst>
                                          <p:attrName>style.visibility</p:attrName>
                                        </p:attrNameLst>
                                      </p:cBhvr>
                                      <p:to>
                                        <p:strVal val="visible"/>
                                      </p:to>
                                    </p:set>
                                    <p:animEffect transition="in" filter="fade">
                                      <p:cBhvr>
                                        <p:cTn id="59" dur="500"/>
                                        <p:tgtEl>
                                          <p:spTgt spid="111"/>
                                        </p:tgtEl>
                                      </p:cBhvr>
                                    </p:animEffect>
                                  </p:childTnLst>
                                </p:cTn>
                              </p:par>
                              <p:par>
                                <p:cTn id="60" presetID="10" presetClass="entr" presetSubtype="0" fill="hold" nodeType="withEffect">
                                  <p:stCondLst>
                                    <p:cond delay="0"/>
                                  </p:stCondLst>
                                  <p:childTnLst>
                                    <p:set>
                                      <p:cBhvr>
                                        <p:cTn id="61" dur="1" fill="hold">
                                          <p:stCondLst>
                                            <p:cond delay="0"/>
                                          </p:stCondLst>
                                        </p:cTn>
                                        <p:tgtEl>
                                          <p:spTgt spid="112"/>
                                        </p:tgtEl>
                                        <p:attrNameLst>
                                          <p:attrName>style.visibility</p:attrName>
                                        </p:attrNameLst>
                                      </p:cBhvr>
                                      <p:to>
                                        <p:strVal val="visible"/>
                                      </p:to>
                                    </p:set>
                                    <p:animEffect transition="in" filter="fade">
                                      <p:cBhvr>
                                        <p:cTn id="62" dur="500"/>
                                        <p:tgtEl>
                                          <p:spTgt spid="112"/>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113"/>
                                        </p:tgtEl>
                                        <p:attrNameLst>
                                          <p:attrName>style.visibility</p:attrName>
                                        </p:attrNameLst>
                                      </p:cBhvr>
                                      <p:to>
                                        <p:strVal val="visible"/>
                                      </p:to>
                                    </p:set>
                                    <p:animEffect transition="in" filter="fade">
                                      <p:cBhvr>
                                        <p:cTn id="65" dur="500"/>
                                        <p:tgtEl>
                                          <p:spTgt spid="113"/>
                                        </p:tgtEl>
                                      </p:cBhvr>
                                    </p:animEffect>
                                  </p:childTnLst>
                                </p:cTn>
                              </p:par>
                              <p:par>
                                <p:cTn id="66" presetID="10" presetClass="entr" presetSubtype="0" fill="hold" nodeType="withEffect">
                                  <p:stCondLst>
                                    <p:cond delay="0"/>
                                  </p:stCondLst>
                                  <p:childTnLst>
                                    <p:set>
                                      <p:cBhvr>
                                        <p:cTn id="67" dur="1" fill="hold">
                                          <p:stCondLst>
                                            <p:cond delay="0"/>
                                          </p:stCondLst>
                                        </p:cTn>
                                        <p:tgtEl>
                                          <p:spTgt spid="114"/>
                                        </p:tgtEl>
                                        <p:attrNameLst>
                                          <p:attrName>style.visibility</p:attrName>
                                        </p:attrNameLst>
                                      </p:cBhvr>
                                      <p:to>
                                        <p:strVal val="visible"/>
                                      </p:to>
                                    </p:set>
                                    <p:animEffect transition="in" filter="fade">
                                      <p:cBhvr>
                                        <p:cTn id="68" dur="500"/>
                                        <p:tgtEl>
                                          <p:spTgt spid="114"/>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115"/>
                                        </p:tgtEl>
                                        <p:attrNameLst>
                                          <p:attrName>style.visibility</p:attrName>
                                        </p:attrNameLst>
                                      </p:cBhvr>
                                      <p:to>
                                        <p:strVal val="visible"/>
                                      </p:to>
                                    </p:set>
                                    <p:animEffect transition="in" filter="fade">
                                      <p:cBhvr>
                                        <p:cTn id="71" dur="500"/>
                                        <p:tgtEl>
                                          <p:spTgt spid="115"/>
                                        </p:tgtEl>
                                      </p:cBhvr>
                                    </p:animEffect>
                                  </p:childTnLst>
                                </p:cTn>
                              </p:par>
                              <p:par>
                                <p:cTn id="72" presetID="10" presetClass="entr" presetSubtype="0" fill="hold" nodeType="withEffect">
                                  <p:stCondLst>
                                    <p:cond delay="0"/>
                                  </p:stCondLst>
                                  <p:childTnLst>
                                    <p:set>
                                      <p:cBhvr>
                                        <p:cTn id="73" dur="1" fill="hold">
                                          <p:stCondLst>
                                            <p:cond delay="0"/>
                                          </p:stCondLst>
                                        </p:cTn>
                                        <p:tgtEl>
                                          <p:spTgt spid="116"/>
                                        </p:tgtEl>
                                        <p:attrNameLst>
                                          <p:attrName>style.visibility</p:attrName>
                                        </p:attrNameLst>
                                      </p:cBhvr>
                                      <p:to>
                                        <p:strVal val="visible"/>
                                      </p:to>
                                    </p:set>
                                    <p:animEffect transition="in" filter="fade">
                                      <p:cBhvr>
                                        <p:cTn id="74" dur="500"/>
                                        <p:tgtEl>
                                          <p:spTgt spid="116"/>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117"/>
                                        </p:tgtEl>
                                        <p:attrNameLst>
                                          <p:attrName>style.visibility</p:attrName>
                                        </p:attrNameLst>
                                      </p:cBhvr>
                                      <p:to>
                                        <p:strVal val="visible"/>
                                      </p:to>
                                    </p:set>
                                    <p:animEffect transition="in" filter="fade">
                                      <p:cBhvr>
                                        <p:cTn id="77" dur="500"/>
                                        <p:tgtEl>
                                          <p:spTgt spid="117"/>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98"/>
                                        </p:tgtEl>
                                        <p:attrNameLst>
                                          <p:attrName>style.visibility</p:attrName>
                                        </p:attrNameLst>
                                      </p:cBhvr>
                                      <p:to>
                                        <p:strVal val="visible"/>
                                      </p:to>
                                    </p:set>
                                    <p:animEffect transition="in" filter="fade">
                                      <p:cBhvr>
                                        <p:cTn id="80" dur="500"/>
                                        <p:tgtEl>
                                          <p:spTgt spid="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animBg="1"/>
      <p:bldP spid="95" grpId="0"/>
      <p:bldP spid="96" grpId="0" animBg="1"/>
      <p:bldP spid="97" grpId="0" animBg="1"/>
      <p:bldP spid="98" grpId="0" animBg="1"/>
      <p:bldP spid="99" grpId="0" animBg="1"/>
      <p:bldP spid="101" grpId="0"/>
      <p:bldP spid="103" grpId="0"/>
      <p:bldP spid="105" grpId="0"/>
      <p:bldP spid="107" grpId="0"/>
      <p:bldP spid="109" grpId="0"/>
      <p:bldP spid="111" grpId="0"/>
      <p:bldP spid="113" grpId="0"/>
      <p:bldP spid="115" grpId="0"/>
      <p:bldP spid="11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6" name="TextBox 5">
            <a:extLst>
              <a:ext uri="{FF2B5EF4-FFF2-40B4-BE49-F238E27FC236}">
                <a16:creationId xmlns:a16="http://schemas.microsoft.com/office/drawing/2014/main" id="{CE724CEA-AA0A-459C-AF4B-F3AE7B0DBFBE}"/>
              </a:ext>
            </a:extLst>
          </p:cNvPr>
          <p:cNvSpPr txBox="1"/>
          <p:nvPr/>
        </p:nvSpPr>
        <p:spPr>
          <a:xfrm>
            <a:off x="1112181" y="3879699"/>
            <a:ext cx="2484260" cy="2587677"/>
          </a:xfrm>
          <a:prstGeom prst="rect">
            <a:avLst/>
          </a:prstGeom>
          <a:solidFill>
            <a:schemeClr val="tx1"/>
          </a:solidFill>
        </p:spPr>
        <p:txBody>
          <a:bodyPr wrap="square" rtlCol="0">
            <a:spAutoFit/>
          </a:bodyPr>
          <a:lstStyle/>
          <a:p>
            <a:endParaRPr lang="en-US" dirty="0"/>
          </a:p>
        </p:txBody>
      </p:sp>
      <p:sp>
        <p:nvSpPr>
          <p:cNvPr id="131" name="Google Shape;131;p18"/>
          <p:cNvSpPr txBox="1"/>
          <p:nvPr/>
        </p:nvSpPr>
        <p:spPr>
          <a:xfrm>
            <a:off x="0" y="235225"/>
            <a:ext cx="9144000" cy="1353600"/>
          </a:xfrm>
          <a:prstGeom prst="rect">
            <a:avLst/>
          </a:prstGeom>
          <a:noFill/>
          <a:ln>
            <a:noFill/>
          </a:ln>
        </p:spPr>
        <p:txBody>
          <a:bodyPr spcFirstLastPara="1" wrap="square" lIns="91425" tIns="91425" rIns="91425" bIns="91425" anchor="ctr" anchorCtr="0">
            <a:noAutofit/>
          </a:bodyPr>
          <a:lstStyle/>
          <a:p>
            <a:pPr marL="0" lvl="0" indent="0" algn="ctr" rtl="0">
              <a:lnSpc>
                <a:spcPct val="107916"/>
              </a:lnSpc>
              <a:spcBef>
                <a:spcPts val="0"/>
              </a:spcBef>
              <a:spcAft>
                <a:spcPts val="800"/>
              </a:spcAft>
              <a:buNone/>
            </a:pPr>
            <a:r>
              <a:rPr lang="en-US" sz="3600" b="1" dirty="0">
                <a:solidFill>
                  <a:srgbClr val="FFFFFF"/>
                </a:solidFill>
                <a:latin typeface="Raleway"/>
                <a:ea typeface="Raleway"/>
                <a:cs typeface="Raleway"/>
                <a:sym typeface="Raleway"/>
              </a:rPr>
              <a:t>Object Recognition Module </a:t>
            </a:r>
            <a:endParaRPr sz="3600" dirty="0"/>
          </a:p>
        </p:txBody>
      </p:sp>
      <p:sp>
        <p:nvSpPr>
          <p:cNvPr id="132" name="Google Shape;132;p18"/>
          <p:cNvSpPr txBox="1"/>
          <p:nvPr/>
        </p:nvSpPr>
        <p:spPr>
          <a:xfrm>
            <a:off x="124300" y="1281025"/>
            <a:ext cx="8630700" cy="2406600"/>
          </a:xfrm>
          <a:prstGeom prst="rect">
            <a:avLst/>
          </a:prstGeom>
          <a:noFill/>
          <a:ln>
            <a:noFill/>
          </a:ln>
        </p:spPr>
        <p:txBody>
          <a:bodyPr spcFirstLastPara="1" wrap="square" lIns="91425" tIns="91425" rIns="91425" bIns="91425" anchor="t" anchorCtr="0">
            <a:noAutofit/>
          </a:bodyPr>
          <a:lstStyle/>
          <a:p>
            <a:pPr marL="457200" lvl="0" indent="-381000" algn="l" rtl="0">
              <a:spcBef>
                <a:spcPts val="0"/>
              </a:spcBef>
              <a:spcAft>
                <a:spcPts val="0"/>
              </a:spcAft>
              <a:buClr>
                <a:srgbClr val="CFE2F3"/>
              </a:buClr>
              <a:buSzPts val="2400"/>
              <a:buFont typeface="Raleway"/>
              <a:buChar char="●"/>
            </a:pPr>
            <a:r>
              <a:rPr lang="en-US" sz="2400" dirty="0">
                <a:solidFill>
                  <a:srgbClr val="CFE2F3"/>
                </a:solidFill>
                <a:latin typeface="Raleway"/>
                <a:ea typeface="Raleway"/>
                <a:cs typeface="Raleway"/>
                <a:sym typeface="Raleway"/>
              </a:rPr>
              <a:t>Java File object was used as input</a:t>
            </a:r>
            <a:endParaRPr sz="2400" dirty="0">
              <a:solidFill>
                <a:srgbClr val="CFE2F3"/>
              </a:solidFill>
              <a:latin typeface="Raleway"/>
              <a:ea typeface="Raleway"/>
              <a:cs typeface="Raleway"/>
              <a:sym typeface="Raleway"/>
            </a:endParaRPr>
          </a:p>
          <a:p>
            <a:pPr marL="457200" lvl="0" indent="-381000" algn="l" rtl="0">
              <a:spcBef>
                <a:spcPts val="0"/>
              </a:spcBef>
              <a:spcAft>
                <a:spcPts val="0"/>
              </a:spcAft>
              <a:buClr>
                <a:srgbClr val="CFE2F3"/>
              </a:buClr>
              <a:buSzPts val="2400"/>
              <a:buFont typeface="Raleway"/>
              <a:buChar char="●"/>
            </a:pPr>
            <a:r>
              <a:rPr lang="en-US" sz="2400" dirty="0">
                <a:solidFill>
                  <a:srgbClr val="CFE2F3"/>
                </a:solidFill>
                <a:latin typeface="Raleway"/>
                <a:ea typeface="Raleway"/>
                <a:cs typeface="Raleway"/>
                <a:sym typeface="Raleway"/>
              </a:rPr>
              <a:t>Open Source Computer Vision Library</a:t>
            </a:r>
            <a:endParaRPr sz="2400" dirty="0">
              <a:solidFill>
                <a:srgbClr val="CFE2F3"/>
              </a:solidFill>
              <a:latin typeface="Raleway"/>
              <a:ea typeface="Raleway"/>
              <a:cs typeface="Raleway"/>
              <a:sym typeface="Raleway"/>
            </a:endParaRPr>
          </a:p>
          <a:p>
            <a:pPr marL="457200" lvl="0" indent="-381000" algn="l" rtl="0">
              <a:spcBef>
                <a:spcPts val="0"/>
              </a:spcBef>
              <a:spcAft>
                <a:spcPts val="0"/>
              </a:spcAft>
              <a:buClr>
                <a:srgbClr val="CFE2F3"/>
              </a:buClr>
              <a:buSzPts val="2400"/>
              <a:buFont typeface="Raleway"/>
              <a:buChar char="●"/>
            </a:pPr>
            <a:r>
              <a:rPr lang="en-US" sz="2400" dirty="0">
                <a:solidFill>
                  <a:srgbClr val="CFE2F3"/>
                </a:solidFill>
                <a:latin typeface="Raleway"/>
                <a:ea typeface="Raleway"/>
                <a:cs typeface="Raleway"/>
                <a:sym typeface="Raleway"/>
              </a:rPr>
              <a:t>Mat Object</a:t>
            </a:r>
            <a:endParaRPr sz="2400" dirty="0">
              <a:solidFill>
                <a:srgbClr val="CFE2F3"/>
              </a:solidFill>
              <a:latin typeface="Raleway"/>
              <a:ea typeface="Raleway"/>
              <a:cs typeface="Raleway"/>
              <a:sym typeface="Raleway"/>
            </a:endParaRPr>
          </a:p>
          <a:p>
            <a:pPr marL="914400" lvl="1" indent="-381000" algn="l" rtl="0">
              <a:spcBef>
                <a:spcPts val="0"/>
              </a:spcBef>
              <a:spcAft>
                <a:spcPts val="0"/>
              </a:spcAft>
              <a:buClr>
                <a:srgbClr val="CFE2F3"/>
              </a:buClr>
              <a:buSzPts val="2400"/>
              <a:buFont typeface="Raleway"/>
              <a:buChar char="○"/>
            </a:pPr>
            <a:r>
              <a:rPr lang="en-US" sz="2400" dirty="0">
                <a:solidFill>
                  <a:srgbClr val="CFE2F3"/>
                </a:solidFill>
                <a:latin typeface="Raleway"/>
                <a:ea typeface="Raleway"/>
                <a:cs typeface="Raleway"/>
                <a:sym typeface="Raleway"/>
              </a:rPr>
              <a:t>Matrix Header</a:t>
            </a:r>
            <a:endParaRPr sz="2400" dirty="0">
              <a:solidFill>
                <a:srgbClr val="CFE2F3"/>
              </a:solidFill>
              <a:latin typeface="Raleway"/>
              <a:ea typeface="Raleway"/>
              <a:cs typeface="Raleway"/>
              <a:sym typeface="Raleway"/>
            </a:endParaRPr>
          </a:p>
          <a:p>
            <a:pPr marL="914400" lvl="1" indent="-381000" algn="l" rtl="0">
              <a:spcBef>
                <a:spcPts val="0"/>
              </a:spcBef>
              <a:spcAft>
                <a:spcPts val="0"/>
              </a:spcAft>
              <a:buClr>
                <a:srgbClr val="CFE2F3"/>
              </a:buClr>
              <a:buSzPts val="2400"/>
              <a:buFont typeface="Raleway"/>
              <a:buChar char="○"/>
            </a:pPr>
            <a:r>
              <a:rPr lang="en-US" sz="2400" dirty="0">
                <a:solidFill>
                  <a:srgbClr val="CFE2F3"/>
                </a:solidFill>
                <a:latin typeface="Raleway"/>
                <a:ea typeface="Raleway"/>
                <a:cs typeface="Raleway"/>
                <a:sym typeface="Raleway"/>
              </a:rPr>
              <a:t>Pointer to the matrix</a:t>
            </a:r>
            <a:endParaRPr sz="2400" dirty="0">
              <a:solidFill>
                <a:srgbClr val="CFE2F3"/>
              </a:solidFill>
              <a:latin typeface="Raleway"/>
              <a:ea typeface="Raleway"/>
              <a:cs typeface="Raleway"/>
              <a:sym typeface="Raleway"/>
            </a:endParaRPr>
          </a:p>
          <a:p>
            <a:pPr marL="457200" lvl="0" indent="-381000" algn="l" rtl="0">
              <a:spcBef>
                <a:spcPts val="0"/>
              </a:spcBef>
              <a:spcAft>
                <a:spcPts val="0"/>
              </a:spcAft>
              <a:buClr>
                <a:srgbClr val="CFE2F3"/>
              </a:buClr>
              <a:buSzPts val="2400"/>
              <a:buFont typeface="Raleway"/>
              <a:buChar char="●"/>
            </a:pPr>
            <a:r>
              <a:rPr lang="en-US" sz="2400" dirty="0">
                <a:solidFill>
                  <a:srgbClr val="CFE2F3"/>
                </a:solidFill>
                <a:latin typeface="Raleway"/>
                <a:ea typeface="Raleway"/>
                <a:cs typeface="Raleway"/>
                <a:sym typeface="Raleway"/>
              </a:rPr>
              <a:t>Contours</a:t>
            </a:r>
            <a:endParaRPr sz="2400" dirty="0">
              <a:solidFill>
                <a:srgbClr val="CFE2F3"/>
              </a:solidFill>
              <a:latin typeface="Raleway"/>
              <a:ea typeface="Raleway"/>
              <a:cs typeface="Raleway"/>
              <a:sym typeface="Raleway"/>
            </a:endParaRPr>
          </a:p>
          <a:p>
            <a:pPr marL="457200" lvl="0" indent="0" algn="l" rtl="0">
              <a:spcBef>
                <a:spcPts val="0"/>
              </a:spcBef>
              <a:spcAft>
                <a:spcPts val="0"/>
              </a:spcAft>
              <a:buNone/>
            </a:pPr>
            <a:endParaRPr sz="2400" dirty="0">
              <a:solidFill>
                <a:srgbClr val="CFE2F3"/>
              </a:solidFill>
              <a:latin typeface="Raleway"/>
              <a:ea typeface="Raleway"/>
              <a:cs typeface="Raleway"/>
              <a:sym typeface="Raleway"/>
            </a:endParaRPr>
          </a:p>
        </p:txBody>
      </p:sp>
      <p:pic>
        <p:nvPicPr>
          <p:cNvPr id="134" name="Google Shape;134;p18"/>
          <p:cNvPicPr preferRelativeResize="0"/>
          <p:nvPr/>
        </p:nvPicPr>
        <p:blipFill>
          <a:blip r:embed="rId3">
            <a:alphaModFix/>
          </a:blip>
          <a:stretch>
            <a:fillRect/>
          </a:stretch>
        </p:blipFill>
        <p:spPr>
          <a:xfrm>
            <a:off x="1201041" y="3944428"/>
            <a:ext cx="2292885" cy="2545585"/>
          </a:xfrm>
          <a:prstGeom prst="rect">
            <a:avLst/>
          </a:prstGeom>
          <a:noFill/>
          <a:ln>
            <a:noFill/>
          </a:ln>
        </p:spPr>
      </p:pic>
      <p:sp>
        <p:nvSpPr>
          <p:cNvPr id="13" name="Google Shape;96;p16">
            <a:extLst>
              <a:ext uri="{FF2B5EF4-FFF2-40B4-BE49-F238E27FC236}">
                <a16:creationId xmlns:a16="http://schemas.microsoft.com/office/drawing/2014/main" id="{6642524B-F64A-4AE5-848A-346B27A1E7A4}"/>
              </a:ext>
            </a:extLst>
          </p:cNvPr>
          <p:cNvSpPr/>
          <p:nvPr/>
        </p:nvSpPr>
        <p:spPr>
          <a:xfrm>
            <a:off x="6716291" y="1982500"/>
            <a:ext cx="1897200" cy="1897200"/>
          </a:xfrm>
          <a:prstGeom prst="ellipse">
            <a:avLst/>
          </a:prstGeom>
          <a:solidFill>
            <a:schemeClr val="tx1"/>
          </a:solidFill>
          <a:ln>
            <a:solidFill>
              <a:schemeClr val="bg1"/>
            </a:solidFill>
            <a:headEnd type="none" w="sm" len="sm"/>
            <a:tailEnd type="none" w="sm" len="s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0" algn="ctr" rtl="0">
              <a:spcBef>
                <a:spcPts val="0"/>
              </a:spcBef>
              <a:spcAft>
                <a:spcPts val="0"/>
              </a:spcAft>
              <a:buNone/>
            </a:pPr>
            <a:r>
              <a:rPr lang="en-US" sz="2000" dirty="0">
                <a:solidFill>
                  <a:schemeClr val="bg1"/>
                </a:solidFill>
              </a:rPr>
              <a:t>3.1</a:t>
            </a:r>
            <a:endParaRPr sz="2000" dirty="0">
              <a:solidFill>
                <a:schemeClr val="bg1"/>
              </a:solidFill>
            </a:endParaRPr>
          </a:p>
          <a:p>
            <a:pPr marL="0" lvl="0" indent="0" algn="ctr" rtl="0">
              <a:spcBef>
                <a:spcPts val="0"/>
              </a:spcBef>
              <a:spcAft>
                <a:spcPts val="0"/>
              </a:spcAft>
              <a:buNone/>
            </a:pPr>
            <a:r>
              <a:rPr lang="en-US" sz="2000" dirty="0">
                <a:solidFill>
                  <a:schemeClr val="bg1"/>
                </a:solidFill>
              </a:rPr>
              <a:t>User Interface</a:t>
            </a:r>
            <a:endParaRPr sz="2000" dirty="0">
              <a:solidFill>
                <a:schemeClr val="bg1"/>
              </a:solidFill>
            </a:endParaRPr>
          </a:p>
        </p:txBody>
      </p:sp>
      <p:sp>
        <p:nvSpPr>
          <p:cNvPr id="14" name="Google Shape;97;p16">
            <a:extLst>
              <a:ext uri="{FF2B5EF4-FFF2-40B4-BE49-F238E27FC236}">
                <a16:creationId xmlns:a16="http://schemas.microsoft.com/office/drawing/2014/main" id="{B38C45D3-5D68-495A-81A4-8C48D623D5F5}"/>
              </a:ext>
            </a:extLst>
          </p:cNvPr>
          <p:cNvSpPr/>
          <p:nvPr/>
        </p:nvSpPr>
        <p:spPr>
          <a:xfrm>
            <a:off x="4437541" y="4238575"/>
            <a:ext cx="2021100" cy="1897200"/>
          </a:xfrm>
          <a:prstGeom prst="ellipse">
            <a:avLst/>
          </a:prstGeom>
          <a:solidFill>
            <a:schemeClr val="tx1"/>
          </a:solidFill>
          <a:ln>
            <a:solidFill>
              <a:schemeClr val="bg1"/>
            </a:solidFill>
            <a:headEnd type="none" w="sm" len="sm"/>
            <a:tailEnd type="none" w="sm" len="sm"/>
          </a:ln>
        </p:spPr>
        <p:style>
          <a:lnRef idx="0">
            <a:schemeClr val="accent6"/>
          </a:lnRef>
          <a:fillRef idx="3">
            <a:schemeClr val="accent6"/>
          </a:fillRef>
          <a:effectRef idx="3">
            <a:schemeClr val="accent6"/>
          </a:effectRef>
          <a:fontRef idx="minor">
            <a:schemeClr val="lt1"/>
          </a:fontRef>
        </p:style>
        <p:txBody>
          <a:bodyPr spcFirstLastPara="1" wrap="square" lIns="91425" tIns="91425" rIns="91425" bIns="91425" anchor="ctr" anchorCtr="0">
            <a:noAutofit/>
          </a:bodyPr>
          <a:lstStyle/>
          <a:p>
            <a:pPr marL="0" lvl="0" indent="457200" algn="l" rtl="0">
              <a:spcBef>
                <a:spcPts val="0"/>
              </a:spcBef>
              <a:spcAft>
                <a:spcPts val="0"/>
              </a:spcAft>
              <a:buNone/>
            </a:pPr>
            <a:r>
              <a:rPr lang="en-US" sz="2000" dirty="0">
                <a:solidFill>
                  <a:schemeClr val="bg1"/>
                </a:solidFill>
              </a:rPr>
              <a:t>3.2</a:t>
            </a:r>
            <a:endParaRPr sz="2000" dirty="0">
              <a:solidFill>
                <a:schemeClr val="bg1"/>
              </a:solidFill>
            </a:endParaRPr>
          </a:p>
          <a:p>
            <a:pPr marL="0" lvl="0" indent="0" algn="ctr" rtl="0">
              <a:spcBef>
                <a:spcPts val="0"/>
              </a:spcBef>
              <a:spcAft>
                <a:spcPts val="0"/>
              </a:spcAft>
              <a:buNone/>
            </a:pPr>
            <a:r>
              <a:rPr lang="en-US" sz="1800" dirty="0">
                <a:solidFill>
                  <a:schemeClr val="bg1"/>
                </a:solidFill>
              </a:rPr>
              <a:t>Object Recognition </a:t>
            </a:r>
            <a:endParaRPr sz="1800" dirty="0">
              <a:solidFill>
                <a:schemeClr val="bg1"/>
              </a:solidFill>
            </a:endParaRPr>
          </a:p>
        </p:txBody>
      </p:sp>
      <p:cxnSp>
        <p:nvCxnSpPr>
          <p:cNvPr id="15" name="Google Shape;100;p16">
            <a:extLst>
              <a:ext uri="{FF2B5EF4-FFF2-40B4-BE49-F238E27FC236}">
                <a16:creationId xmlns:a16="http://schemas.microsoft.com/office/drawing/2014/main" id="{E40140DC-D41D-4B08-98E9-D70239E2B972}"/>
              </a:ext>
            </a:extLst>
          </p:cNvPr>
          <p:cNvCxnSpPr/>
          <p:nvPr/>
        </p:nvCxnSpPr>
        <p:spPr>
          <a:xfrm rot="-2309035">
            <a:off x="6154240" y="4174189"/>
            <a:ext cx="1114102" cy="0"/>
          </a:xfrm>
          <a:prstGeom prst="straightConnector1">
            <a:avLst/>
          </a:prstGeom>
          <a:ln>
            <a:solidFill>
              <a:schemeClr val="tx1"/>
            </a:solidFill>
            <a:headEnd type="none" w="med" len="med"/>
            <a:tailEnd type="triangle" w="lg" len="lg"/>
          </a:ln>
        </p:spPr>
        <p:style>
          <a:lnRef idx="3">
            <a:schemeClr val="accent6"/>
          </a:lnRef>
          <a:fillRef idx="0">
            <a:schemeClr val="accent6"/>
          </a:fillRef>
          <a:effectRef idx="2">
            <a:schemeClr val="accent6"/>
          </a:effectRef>
          <a:fontRef idx="minor">
            <a:schemeClr val="tx1"/>
          </a:fontRef>
        </p:style>
      </p:cxnSp>
      <p:sp>
        <p:nvSpPr>
          <p:cNvPr id="16" name="Google Shape;101;p16">
            <a:extLst>
              <a:ext uri="{FF2B5EF4-FFF2-40B4-BE49-F238E27FC236}">
                <a16:creationId xmlns:a16="http://schemas.microsoft.com/office/drawing/2014/main" id="{7D1DE031-C901-49D4-A427-D87D30DE67F6}"/>
              </a:ext>
            </a:extLst>
          </p:cNvPr>
          <p:cNvSpPr txBox="1"/>
          <p:nvPr/>
        </p:nvSpPr>
        <p:spPr>
          <a:xfrm rot="-2309035">
            <a:off x="6411745" y="4318984"/>
            <a:ext cx="1114102" cy="23829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a:t>image</a:t>
            </a:r>
            <a:endParaRPr sz="1800"/>
          </a:p>
        </p:txBody>
      </p:sp>
      <p:cxnSp>
        <p:nvCxnSpPr>
          <p:cNvPr id="17" name="Google Shape;102;p16">
            <a:extLst>
              <a:ext uri="{FF2B5EF4-FFF2-40B4-BE49-F238E27FC236}">
                <a16:creationId xmlns:a16="http://schemas.microsoft.com/office/drawing/2014/main" id="{0E698092-D68F-466F-8519-03C33AACAD10}"/>
              </a:ext>
            </a:extLst>
          </p:cNvPr>
          <p:cNvCxnSpPr/>
          <p:nvPr/>
        </p:nvCxnSpPr>
        <p:spPr>
          <a:xfrm rot="8490965">
            <a:off x="6306640" y="4326589"/>
            <a:ext cx="1114102" cy="0"/>
          </a:xfrm>
          <a:prstGeom prst="straightConnector1">
            <a:avLst/>
          </a:prstGeom>
          <a:ln>
            <a:solidFill>
              <a:schemeClr val="tx1"/>
            </a:solidFill>
            <a:headEnd type="none" w="med" len="med"/>
            <a:tailEnd type="triangle" w="lg" len="lg"/>
          </a:ln>
        </p:spPr>
        <p:style>
          <a:lnRef idx="3">
            <a:schemeClr val="accent6"/>
          </a:lnRef>
          <a:fillRef idx="0">
            <a:schemeClr val="accent6"/>
          </a:fillRef>
          <a:effectRef idx="2">
            <a:schemeClr val="accent6"/>
          </a:effectRef>
          <a:fontRef idx="minor">
            <a:schemeClr val="tx1"/>
          </a:fontRef>
        </p:style>
      </p:cxnSp>
      <p:sp>
        <p:nvSpPr>
          <p:cNvPr id="18" name="Google Shape;103;p16">
            <a:extLst>
              <a:ext uri="{FF2B5EF4-FFF2-40B4-BE49-F238E27FC236}">
                <a16:creationId xmlns:a16="http://schemas.microsoft.com/office/drawing/2014/main" id="{2D06EA44-E0D9-4D3D-A78A-5892E760DCE1}"/>
              </a:ext>
            </a:extLst>
          </p:cNvPr>
          <p:cNvSpPr txBox="1"/>
          <p:nvPr/>
        </p:nvSpPr>
        <p:spPr>
          <a:xfrm rot="-2309035">
            <a:off x="5733570" y="3591959"/>
            <a:ext cx="1114102" cy="238291"/>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1800"/>
              <a:t>Cropped Image</a:t>
            </a:r>
            <a:endParaRPr sz="18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fade">
                                      <p:cBhvr>
                                        <p:cTn id="13" dur="500"/>
                                        <p:tgtEl>
                                          <p:spTgt spid="1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500"/>
                                        <p:tgtEl>
                                          <p:spTgt spid="16"/>
                                        </p:tgtEl>
                                      </p:cBhvr>
                                    </p:animEffect>
                                  </p:childTnLst>
                                </p:cTn>
                              </p:par>
                              <p:par>
                                <p:cTn id="17" presetID="10" presetClass="entr" presetSubtype="0" fill="hold" nodeType="withEffect">
                                  <p:stCondLst>
                                    <p:cond delay="0"/>
                                  </p:stCondLst>
                                  <p:childTnLst>
                                    <p:set>
                                      <p:cBhvr>
                                        <p:cTn id="18" dur="1" fill="hold">
                                          <p:stCondLst>
                                            <p:cond delay="0"/>
                                          </p:stCondLst>
                                        </p:cTn>
                                        <p:tgtEl>
                                          <p:spTgt spid="17"/>
                                        </p:tgtEl>
                                        <p:attrNameLst>
                                          <p:attrName>style.visibility</p:attrName>
                                        </p:attrNameLst>
                                      </p:cBhvr>
                                      <p:to>
                                        <p:strVal val="visible"/>
                                      </p:to>
                                    </p:set>
                                    <p:animEffect transition="in" filter="fade">
                                      <p:cBhvr>
                                        <p:cTn id="19" dur="500"/>
                                        <p:tgtEl>
                                          <p:spTgt spid="1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6" grpId="0"/>
      <p:bldP spid="1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9"/>
          <p:cNvSpPr txBox="1"/>
          <p:nvPr/>
        </p:nvSpPr>
        <p:spPr>
          <a:xfrm>
            <a:off x="0" y="235225"/>
            <a:ext cx="9144000" cy="1353600"/>
          </a:xfrm>
          <a:prstGeom prst="rect">
            <a:avLst/>
          </a:prstGeom>
          <a:noFill/>
          <a:ln>
            <a:noFill/>
          </a:ln>
        </p:spPr>
        <p:txBody>
          <a:bodyPr spcFirstLastPara="1" wrap="square" lIns="91425" tIns="91425" rIns="91425" bIns="91425" anchor="ctr" anchorCtr="0">
            <a:noAutofit/>
          </a:bodyPr>
          <a:lstStyle/>
          <a:p>
            <a:pPr marL="0" lvl="0" indent="0" algn="ctr" rtl="0">
              <a:lnSpc>
                <a:spcPct val="107916"/>
              </a:lnSpc>
              <a:spcBef>
                <a:spcPts val="0"/>
              </a:spcBef>
              <a:spcAft>
                <a:spcPts val="800"/>
              </a:spcAft>
              <a:buNone/>
            </a:pPr>
            <a:r>
              <a:rPr lang="en-US" sz="3600" b="1" dirty="0">
                <a:solidFill>
                  <a:srgbClr val="FFFFFF"/>
                </a:solidFill>
                <a:latin typeface="Raleway"/>
                <a:ea typeface="Raleway"/>
                <a:cs typeface="Raleway"/>
                <a:sym typeface="Raleway"/>
              </a:rPr>
              <a:t>Input</a:t>
            </a:r>
            <a:endParaRPr sz="3600" dirty="0"/>
          </a:p>
        </p:txBody>
      </p:sp>
      <p:pic>
        <p:nvPicPr>
          <p:cNvPr id="141" name="Google Shape;141;p19"/>
          <p:cNvPicPr preferRelativeResize="0"/>
          <p:nvPr/>
        </p:nvPicPr>
        <p:blipFill>
          <a:blip r:embed="rId3"/>
          <a:stretch>
            <a:fillRect/>
          </a:stretch>
        </p:blipFill>
        <p:spPr>
          <a:xfrm>
            <a:off x="1414225" y="1335400"/>
            <a:ext cx="6388700" cy="47915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Celestial">
      <a:dk1>
        <a:sysClr val="windowText" lastClr="000000"/>
      </a:dk1>
      <a:lt1>
        <a:sysClr val="window" lastClr="FFFFFF"/>
      </a:lt1>
      <a:dk2>
        <a:srgbClr val="18276C"/>
      </a:dk2>
      <a:lt2>
        <a:srgbClr val="EBEBEB"/>
      </a:lt2>
      <a:accent1>
        <a:srgbClr val="AC3EC1"/>
      </a:accent1>
      <a:accent2>
        <a:srgbClr val="477BD1"/>
      </a:accent2>
      <a:accent3>
        <a:srgbClr val="46B298"/>
      </a:accent3>
      <a:accent4>
        <a:srgbClr val="90BA4C"/>
      </a:accent4>
      <a:accent5>
        <a:srgbClr val="DD9D31"/>
      </a:accent5>
      <a:accent6>
        <a:srgbClr val="E25247"/>
      </a:accent6>
      <a:hlink>
        <a:srgbClr val="C573D2"/>
      </a:hlink>
      <a:folHlink>
        <a:srgbClr val="CCAEE8"/>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42E5908D-19A2-46FD-89FA-638B126129EF}"/>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Celestial</Template>
  <TotalTime>191</TotalTime>
  <Words>495</Words>
  <Application>Microsoft Office PowerPoint</Application>
  <PresentationFormat>On-screen Show (4:3)</PresentationFormat>
  <Paragraphs>132</Paragraphs>
  <Slides>19</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Calibri Light</vt:lpstr>
      <vt:lpstr>Lato</vt:lpstr>
      <vt:lpstr>Arial</vt:lpstr>
      <vt:lpstr>Allerta</vt:lpstr>
      <vt:lpstr>Raleway</vt:lpstr>
      <vt:lpstr>Calibri</vt:lpstr>
      <vt:lpstr>Times New Roman</vt:lpstr>
      <vt:lpstr>Celestial</vt:lpstr>
      <vt:lpstr>Automatic Licence Plate Reader (ALPR)</vt:lpstr>
      <vt:lpstr>PowerPoint Presentation</vt:lpstr>
      <vt:lpstr>PowerPoint Presentation</vt:lpstr>
      <vt:lpstr>Current Solutions</vt:lpstr>
      <vt:lpstr>Our Solution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Input</vt:lpstr>
      <vt:lpstr>Scales to 5500px wide</vt:lpstr>
      <vt:lpstr>Convert it to black and white</vt:lpstr>
      <vt:lpstr>Crops image</vt:lpstr>
      <vt:lpstr>Return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Ryan Peralta</dc:creator>
  <cp:lastModifiedBy>Ryan Peralta</cp:lastModifiedBy>
  <cp:revision>20</cp:revision>
  <dcterms:modified xsi:type="dcterms:W3CDTF">2018-12-03T22:21:49Z</dcterms:modified>
</cp:coreProperties>
</file>